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7" r:id="rId4"/>
    <p:sldId id="258" r:id="rId5"/>
    <p:sldId id="263" r:id="rId6"/>
    <p:sldId id="268" r:id="rId7"/>
    <p:sldId id="264" r:id="rId8"/>
    <p:sldId id="265" r:id="rId9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/mhnTIYqkwKU1MeLqRo/Qiaq2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64" autoAdjust="0"/>
  </p:normalViewPr>
  <p:slideViewPr>
    <p:cSldViewPr snapToGrid="0">
      <p:cViewPr varScale="1">
        <p:scale>
          <a:sx n="87" d="100"/>
          <a:sy n="87" d="100"/>
        </p:scale>
        <p:origin x="90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customschemas.google.com/relationships/presentationmetadata" Target="metadata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CFU – Colony-forming</a:t>
            </a:r>
            <a:r>
              <a:rPr lang="en-US" baseline="0" dirty="0" smtClean="0"/>
              <a:t> unit </a:t>
            </a:r>
            <a:r>
              <a:rPr lang="en-US" baseline="0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It estimates the number of bacteria or fungal cells in a sample which are viable, able to multiply via binary fission under the controlled conditions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effectLst/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https://www.nea.gov.sg/docs/default-source/our-services/environmental-public-health-(cooling-towers-and-water-fountains)-regulations-(180-kb).pdf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0622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 smtClean="0"/>
              <a:t>Option 1:</a:t>
            </a:r>
            <a:r>
              <a:rPr lang="en-US" baseline="0" dirty="0" smtClean="0"/>
              <a:t> </a:t>
            </a:r>
          </a:p>
          <a:p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Remove bacteria from culture plate with an inoculation loop and suspend in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180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μl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Buffer ATL (supplied in the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QIAamp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DNA Mini Kit) by vigorous stirring</a:t>
            </a:r>
            <a:b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 strike="noStrike" cap="none" dirty="0" smtClean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dirty="0" smtClean="0"/>
              <a:t>Option 2:  </a:t>
            </a:r>
          </a:p>
          <a:p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Pipet 1 ml of bacterial culture into a 1.5 ml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microcentrifuge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tube, and centrifuge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for 5 min at 5000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200" b="0" i="1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200" b="0" i="1" u="none" strike="noStrike" cap="none" baseline="0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(7500 rpm).</a:t>
            </a:r>
          </a:p>
          <a:p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Calculate the volume of the pellet or concentrate and add Buffer ATL (supplied in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QIAamp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DNA Mini Kit) to a total volume of 180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μl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After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wich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both follows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Protocol: DNA Purification from Tissues“ from step 3.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8090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 smtClean="0"/>
              <a:t>Option 1:</a:t>
            </a:r>
            <a:r>
              <a:rPr lang="en-US" baseline="0" dirty="0" smtClean="0"/>
              <a:t> </a:t>
            </a:r>
          </a:p>
          <a:p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Remove bacteria from culture plate with an inoculation loop and suspend in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180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μl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Buffer ATL (supplied in the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QIAamp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DNA Mini Kit) by vigorous stirring</a:t>
            </a:r>
            <a:b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 strike="noStrike" cap="none" dirty="0" smtClean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dirty="0" smtClean="0"/>
              <a:t>Option 2:  </a:t>
            </a:r>
          </a:p>
          <a:p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Pipet 1 ml of bacterial culture into a 1.5 ml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microcentrifuge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tube, and centrifuge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for 5 min at 5000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200" b="0" i="1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200" b="0" i="1" u="none" strike="noStrike" cap="none" baseline="0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(7500 rpm).</a:t>
            </a:r>
          </a:p>
          <a:p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Calculate the volume of the pellet or concentrate and add Buffer ATL (supplied in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QIAamp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DNA Mini Kit) to a total volume of 180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μl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After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wich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both follows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Protocol: DNA Purification from Tissues“ from step 3.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https://www.bio-rad.com/en-sg/sku/3578121-aquadien-bacterial-dna-extraction-purification-kit?ID=3578121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https://www.qiagen.com/us/products/discovery-and-translational-research/dna-rna-purification/dna-purification/microbial-dna/dneasy-powerwater-kit/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https://www.thermofisher.com/order/catalog/product/D211001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899592" y="339502"/>
            <a:ext cx="792088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Open Sans"/>
              <a:buNone/>
              <a:defRPr>
                <a:solidFill>
                  <a:srgbClr val="00308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pos="3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Back Cover">
  <p:cSld name="6_Back Cov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/>
          <p:nvPr/>
        </p:nvSpPr>
        <p:spPr>
          <a:xfrm>
            <a:off x="4660760" y="1995686"/>
            <a:ext cx="20097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3087"/>
                </a:solidFill>
                <a:latin typeface="Open Sans"/>
                <a:ea typeface="Open Sans"/>
                <a:cs typeface="Open Sans"/>
                <a:sym typeface="Open Sans"/>
              </a:rPr>
              <a:t>THANK YOU</a:t>
            </a:r>
            <a:endParaRPr/>
          </a:p>
        </p:txBody>
      </p:sp>
      <p:sp>
        <p:nvSpPr>
          <p:cNvPr id="75" name="Google Shape;75;p21"/>
          <p:cNvSpPr/>
          <p:nvPr/>
        </p:nvSpPr>
        <p:spPr>
          <a:xfrm>
            <a:off x="4711579" y="2836934"/>
            <a:ext cx="140294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>
                <a:solidFill>
                  <a:srgbClr val="003087"/>
                </a:solidFill>
                <a:latin typeface="Open Sans"/>
                <a:ea typeface="Open Sans"/>
                <a:cs typeface="Open Sans"/>
                <a:sym typeface="Open Sans"/>
              </a:rPr>
              <a:t>www.a-star.edu.sg</a:t>
            </a:r>
            <a:endParaRPr/>
          </a:p>
        </p:txBody>
      </p:sp>
      <p:cxnSp>
        <p:nvCxnSpPr>
          <p:cNvPr id="76" name="Google Shape;76;p21"/>
          <p:cNvCxnSpPr/>
          <p:nvPr/>
        </p:nvCxnSpPr>
        <p:spPr>
          <a:xfrm>
            <a:off x="4788024" y="2787774"/>
            <a:ext cx="1800200" cy="0"/>
          </a:xfrm>
          <a:prstGeom prst="straightConnector1">
            <a:avLst/>
          </a:prstGeom>
          <a:noFill/>
          <a:ln w="9525" cap="flat" cmpd="sng">
            <a:solidFill>
              <a:srgbClr val="00308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7" name="Google Shape;77;p21" descr="AStar_Logo_RGB_Low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017" y="407959"/>
            <a:ext cx="1728191" cy="545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Section Divider">
  <p:cSld name="5_Section Divi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Option - Generic (Default)">
  <p:cSld name="Cover Option - Generic (Default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ctrTitle"/>
          </p:nvPr>
        </p:nvSpPr>
        <p:spPr>
          <a:xfrm>
            <a:off x="4860032" y="1288841"/>
            <a:ext cx="4032449" cy="168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Open Sans"/>
              <a:buNone/>
              <a:defRPr sz="2900" b="1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4860032" y="4515966"/>
            <a:ext cx="1751689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FFFFFF"/>
              </a:buClr>
              <a:buSzPts val="1050"/>
              <a:buNone/>
              <a:defRPr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2"/>
          </p:nvPr>
        </p:nvSpPr>
        <p:spPr>
          <a:xfrm>
            <a:off x="4860033" y="3459891"/>
            <a:ext cx="4032448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3"/>
          </p:nvPr>
        </p:nvSpPr>
        <p:spPr>
          <a:xfrm>
            <a:off x="4860033" y="3219822"/>
            <a:ext cx="4032448" cy="28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4"/>
          </p:nvPr>
        </p:nvSpPr>
        <p:spPr>
          <a:xfrm>
            <a:off x="4860033" y="3952693"/>
            <a:ext cx="4032448" cy="56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2" orient="horz" pos="3038">
          <p15:clr>
            <a:srgbClr val="FBAE40"/>
          </p15:clr>
        </p15:guide>
        <p15:guide id="3" pos="5534">
          <p15:clr>
            <a:srgbClr val="FBAE40"/>
          </p15:clr>
        </p15:guide>
        <p15:guide id="4" pos="2988">
          <p15:clr>
            <a:srgbClr val="FBAE40"/>
          </p15:clr>
        </p15:guide>
        <p15:guide id="5" orient="horz" pos="65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Cover">
  <p:cSld name="4_Cov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ctrTitle"/>
          </p:nvPr>
        </p:nvSpPr>
        <p:spPr>
          <a:xfrm>
            <a:off x="4860032" y="1288841"/>
            <a:ext cx="4032449" cy="168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Open Sans"/>
              <a:buNone/>
              <a:defRPr sz="2900" b="1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4860032" y="4515966"/>
            <a:ext cx="1751689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FFFFFF"/>
              </a:buClr>
              <a:buSzPts val="1050"/>
              <a:buNone/>
              <a:defRPr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2"/>
          </p:nvPr>
        </p:nvSpPr>
        <p:spPr>
          <a:xfrm>
            <a:off x="4860033" y="3459891"/>
            <a:ext cx="4032448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3"/>
          </p:nvPr>
        </p:nvSpPr>
        <p:spPr>
          <a:xfrm>
            <a:off x="4860033" y="3219822"/>
            <a:ext cx="4032448" cy="28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4"/>
          </p:nvPr>
        </p:nvSpPr>
        <p:spPr>
          <a:xfrm>
            <a:off x="4860033" y="3952693"/>
            <a:ext cx="4032448" cy="56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2" orient="horz" pos="3038">
          <p15:clr>
            <a:srgbClr val="FBAE40"/>
          </p15:clr>
        </p15:guide>
        <p15:guide id="3" pos="5534">
          <p15:clr>
            <a:srgbClr val="FBAE40"/>
          </p15:clr>
        </p15:guide>
        <p15:guide id="4" pos="2988">
          <p15:clr>
            <a:srgbClr val="FBAE40"/>
          </p15:clr>
        </p15:guide>
        <p15:guide id="5" orient="horz" pos="6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Cover">
  <p:cSld name="2_Cov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ctrTitle"/>
          </p:nvPr>
        </p:nvSpPr>
        <p:spPr>
          <a:xfrm>
            <a:off x="4860032" y="1288841"/>
            <a:ext cx="4032449" cy="168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Open Sans"/>
              <a:buNone/>
              <a:defRPr sz="2900" b="1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4860032" y="4515966"/>
            <a:ext cx="1751689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FFFFFF"/>
              </a:buClr>
              <a:buSzPts val="1050"/>
              <a:buNone/>
              <a:defRPr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4860033" y="3459891"/>
            <a:ext cx="4032448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3"/>
          </p:nvPr>
        </p:nvSpPr>
        <p:spPr>
          <a:xfrm>
            <a:off x="4860033" y="3219822"/>
            <a:ext cx="4032448" cy="28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4"/>
          </p:nvPr>
        </p:nvSpPr>
        <p:spPr>
          <a:xfrm>
            <a:off x="4860033" y="3952693"/>
            <a:ext cx="4032448" cy="56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2" orient="horz" pos="3038">
          <p15:clr>
            <a:srgbClr val="FBAE40"/>
          </p15:clr>
        </p15:guide>
        <p15:guide id="3" pos="5534">
          <p15:clr>
            <a:srgbClr val="FBAE40"/>
          </p15:clr>
        </p15:guide>
        <p15:guide id="4" pos="2989">
          <p15:clr>
            <a:srgbClr val="FBAE40"/>
          </p15:clr>
        </p15:guide>
        <p15:guide id="5" orient="horz" pos="6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Cover">
  <p:cSld name="3_Cov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ctrTitle"/>
          </p:nvPr>
        </p:nvSpPr>
        <p:spPr>
          <a:xfrm>
            <a:off x="4860032" y="1288841"/>
            <a:ext cx="4032449" cy="168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Open Sans"/>
              <a:buNone/>
              <a:defRPr sz="2900" b="1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4860032" y="4515966"/>
            <a:ext cx="1751689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FFFFFF"/>
              </a:buClr>
              <a:buSzPts val="1050"/>
              <a:buNone/>
              <a:defRPr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2"/>
          </p:nvPr>
        </p:nvSpPr>
        <p:spPr>
          <a:xfrm>
            <a:off x="4860033" y="3459891"/>
            <a:ext cx="4032448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3"/>
          </p:nvPr>
        </p:nvSpPr>
        <p:spPr>
          <a:xfrm>
            <a:off x="4860033" y="3219822"/>
            <a:ext cx="4032448" cy="28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4"/>
          </p:nvPr>
        </p:nvSpPr>
        <p:spPr>
          <a:xfrm>
            <a:off x="4860033" y="3952693"/>
            <a:ext cx="4032448" cy="56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2" orient="horz" pos="3038">
          <p15:clr>
            <a:srgbClr val="FBAE40"/>
          </p15:clr>
        </p15:guide>
        <p15:guide id="3" pos="5534">
          <p15:clr>
            <a:srgbClr val="FBAE40"/>
          </p15:clr>
        </p15:guide>
        <p15:guide id="4" pos="2988">
          <p15:clr>
            <a:srgbClr val="FBAE40"/>
          </p15:clr>
        </p15:guide>
        <p15:guide id="5" orient="horz" pos="6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page">
  <p:cSld name="2_Content pag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1403350" y="1178913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1403350" y="1674491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1403350" y="2181686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1403350" y="2681555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5"/>
          </p:nvPr>
        </p:nvSpPr>
        <p:spPr>
          <a:xfrm>
            <a:off x="6732588" y="1178912"/>
            <a:ext cx="107977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6"/>
          </p:nvPr>
        </p:nvSpPr>
        <p:spPr>
          <a:xfrm>
            <a:off x="6732588" y="1674491"/>
            <a:ext cx="107977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7"/>
          </p:nvPr>
        </p:nvSpPr>
        <p:spPr>
          <a:xfrm>
            <a:off x="6732588" y="2181686"/>
            <a:ext cx="107977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 i="0">
                <a:solidFill>
                  <a:srgbClr val="003087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8"/>
          </p:nvPr>
        </p:nvSpPr>
        <p:spPr>
          <a:xfrm>
            <a:off x="6732588" y="2681555"/>
            <a:ext cx="107977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9"/>
          </p:nvPr>
        </p:nvSpPr>
        <p:spPr>
          <a:xfrm>
            <a:off x="1403350" y="3161526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13"/>
          </p:nvPr>
        </p:nvSpPr>
        <p:spPr>
          <a:xfrm>
            <a:off x="6732588" y="3158084"/>
            <a:ext cx="107977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title"/>
          </p:nvPr>
        </p:nvSpPr>
        <p:spPr>
          <a:xfrm>
            <a:off x="899592" y="336411"/>
            <a:ext cx="7920880" cy="46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Open Sans"/>
              <a:buNone/>
              <a:defRPr>
                <a:solidFill>
                  <a:srgbClr val="00308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pos="38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323528" y="339502"/>
            <a:ext cx="849694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Open Sans"/>
              <a:buNone/>
              <a:defRPr>
                <a:solidFill>
                  <a:srgbClr val="00308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23528" y="1131590"/>
            <a:ext cx="8496944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Section Divider">
  <p:cSld name="4_Section Divi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>
            <a:spLocks noGrp="1"/>
          </p:cNvSpPr>
          <p:nvPr>
            <p:ph type="title"/>
          </p:nvPr>
        </p:nvSpPr>
        <p:spPr>
          <a:xfrm>
            <a:off x="611560" y="1275606"/>
            <a:ext cx="54927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800"/>
              <a:buFont typeface="Open Sans"/>
              <a:buNone/>
              <a:defRPr sz="2800">
                <a:solidFill>
                  <a:srgbClr val="00308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act Us">
  <p:cSld name="5_Contact U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1044375" y="1530724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1044375" y="1293100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3"/>
          </p:nvPr>
        </p:nvSpPr>
        <p:spPr>
          <a:xfrm>
            <a:off x="1044375" y="1768348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4"/>
          </p:nvPr>
        </p:nvSpPr>
        <p:spPr>
          <a:xfrm>
            <a:off x="1044375" y="2005970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5"/>
          </p:nvPr>
        </p:nvSpPr>
        <p:spPr>
          <a:xfrm>
            <a:off x="1044375" y="1055476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body" idx="6"/>
          </p:nvPr>
        </p:nvSpPr>
        <p:spPr>
          <a:xfrm>
            <a:off x="1043608" y="3191005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body" idx="7"/>
          </p:nvPr>
        </p:nvSpPr>
        <p:spPr>
          <a:xfrm>
            <a:off x="1043608" y="2953386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8"/>
          </p:nvPr>
        </p:nvSpPr>
        <p:spPr>
          <a:xfrm>
            <a:off x="1043608" y="3428624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9"/>
          </p:nvPr>
        </p:nvSpPr>
        <p:spPr>
          <a:xfrm>
            <a:off x="1043608" y="3666243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13"/>
          </p:nvPr>
        </p:nvSpPr>
        <p:spPr>
          <a:xfrm>
            <a:off x="1043608" y="2715767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4"/>
          </p:nvPr>
        </p:nvSpPr>
        <p:spPr>
          <a:xfrm>
            <a:off x="5292080" y="1055494"/>
            <a:ext cx="2743200" cy="115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15"/>
          </p:nvPr>
        </p:nvSpPr>
        <p:spPr>
          <a:xfrm>
            <a:off x="5292080" y="2715766"/>
            <a:ext cx="2743200" cy="115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/>
          <p:nvPr/>
        </p:nvSpPr>
        <p:spPr>
          <a:xfrm>
            <a:off x="971600" y="333465"/>
            <a:ext cx="1888326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003087"/>
                </a:solidFill>
                <a:latin typeface="Open Sans"/>
                <a:ea typeface="Open Sans"/>
                <a:cs typeface="Open Sans"/>
                <a:sym typeface="Open Sans"/>
              </a:rPr>
              <a:t>Contact us</a:t>
            </a:r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99592" y="339502"/>
            <a:ext cx="792088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Open Sans"/>
              <a:buNone/>
              <a:defRPr sz="2000" b="1" i="0" u="none" strike="noStrike" cap="none">
                <a:solidFill>
                  <a:srgbClr val="00308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/>
          <p:nvPr/>
        </p:nvSpPr>
        <p:spPr>
          <a:xfrm>
            <a:off x="6830888" y="473199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11" descr="AStar_Powerpoint_Image Template05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62124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971600" y="267494"/>
            <a:ext cx="4320480" cy="46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/>
              <a:t>Area of Disinfection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Water Tanks; Cooling towers; Aircon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/>
              <a:t>Disinfectant </a:t>
            </a:r>
            <a:endParaRPr sz="1200" b="1"/>
          </a:p>
          <a:p>
            <a:pPr marL="285750" lvl="0" indent="-2857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H</a:t>
            </a:r>
            <a:r>
              <a:rPr lang="en-US" sz="1200" baseline="30000"/>
              <a:t>2</a:t>
            </a:r>
            <a:r>
              <a:rPr lang="en-US" sz="1200"/>
              <a:t>O</a:t>
            </a:r>
            <a:r>
              <a:rPr lang="en-US" sz="1200" baseline="30000"/>
              <a:t>2</a:t>
            </a:r>
            <a:r>
              <a:rPr lang="en-US" sz="1200"/>
              <a:t> </a:t>
            </a:r>
            <a:endParaRPr/>
          </a:p>
          <a:p>
            <a:pPr marL="285750" lvl="0" indent="-2095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/>
              <a:t>Target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Legionela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Ecoli</a:t>
            </a:r>
            <a:endParaRPr sz="1200"/>
          </a:p>
          <a:p>
            <a:pPr marL="22860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ISO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/>
              <a:t>Task</a:t>
            </a:r>
            <a:endParaRPr b="1"/>
          </a:p>
          <a:p>
            <a:pPr marL="22860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Development of PCR/ dPCR</a:t>
            </a:r>
            <a:endParaRPr sz="1200"/>
          </a:p>
          <a:p>
            <a:pPr marL="22860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Development of LAMP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Sample Preparation</a:t>
            </a:r>
            <a:endParaRPr/>
          </a:p>
          <a:p>
            <a:pPr marL="628650" lvl="1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From water and from air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Live bacteria</a:t>
            </a:r>
            <a:endParaRPr sz="1200"/>
          </a:p>
          <a:p>
            <a:pPr marL="22860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/>
              <a:t>TPC</a:t>
            </a:r>
            <a:r>
              <a:rPr lang="en-US" sz="12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 a method of estimating the total number of microorganisms (mold, yeast, bacteria) in a material</a:t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Detect other bacteria present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5172254" y="934282"/>
            <a:ext cx="4183062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Singapore PUB Water Quality: E.coli Monitoring standards</a:t>
            </a:r>
            <a:endParaRPr sz="1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5163086" y="1423820"/>
            <a:ext cx="4130466" cy="46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100"/>
              <a:buFont typeface="Arial"/>
              <a:buNone/>
            </a:pPr>
            <a:r>
              <a:rPr lang="en-US" sz="1100" b="1" dirty="0">
                <a:solidFill>
                  <a:srgbClr val="0070C0"/>
                </a:solidFill>
              </a:rPr>
              <a:t>Drinking water standards</a:t>
            </a:r>
            <a:r>
              <a:rPr lang="en-US" sz="1100" b="1" dirty="0"/>
              <a:t> </a:t>
            </a:r>
            <a:r>
              <a:rPr lang="en-US" sz="1100" dirty="0"/>
              <a:t>set out under EPH regulations were </a:t>
            </a:r>
            <a:r>
              <a:rPr lang="en-US" sz="1100" b="1" dirty="0">
                <a:solidFill>
                  <a:srgbClr val="0070C0"/>
                </a:solidFill>
              </a:rPr>
              <a:t>based on WHO guidelines </a:t>
            </a:r>
            <a:r>
              <a:rPr lang="en-US" sz="1100" dirty="0"/>
              <a:t>for drinking-water Quality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411510"/>
            <a:ext cx="4416678" cy="411357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5796136" y="2872266"/>
            <a:ext cx="4130466" cy="46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E. Coli detection = &lt;1 of Cfu per100ml </a:t>
            </a:r>
            <a:endParaRPr sz="11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5796136" y="2881879"/>
            <a:ext cx="3242761" cy="46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100"/>
              <a:buFont typeface="Arial"/>
              <a:buNone/>
            </a:pPr>
            <a:r>
              <a:rPr lang="en-US" sz="1100" b="1" i="0" u="none" strike="noStrike" cap="none" dirty="0" smtClean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Legionella bacteria count = </a:t>
            </a:r>
            <a:r>
              <a:rPr lang="en-US" sz="1100" b="1" i="0" u="none" strike="noStrike" cap="none" dirty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&lt;</a:t>
            </a:r>
            <a:r>
              <a:rPr lang="en-US" sz="1100" b="1" i="0" u="none" strike="noStrike" cap="none" dirty="0" smtClean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10 </a:t>
            </a:r>
            <a:r>
              <a:rPr lang="en-US" sz="1100" b="1" i="0" u="none" strike="noStrike" cap="none" dirty="0" err="1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Cfu</a:t>
            </a:r>
            <a:r>
              <a:rPr lang="en-US" sz="1100" b="1" i="0" u="none" strike="noStrike" cap="none" dirty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b="1" i="0" u="none" strike="noStrike" cap="none" dirty="0" smtClean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per 1ml </a:t>
            </a:r>
            <a:endParaRPr sz="11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AutoShape 2" descr="National Environment Agency (NEA) | Facebook"/>
          <p:cNvSpPr>
            <a:spLocks noChangeAspect="1" noChangeArrowheads="1"/>
          </p:cNvSpPr>
          <p:nvPr/>
        </p:nvSpPr>
        <p:spPr bwMode="auto">
          <a:xfrm>
            <a:off x="155574" y="-144463"/>
            <a:ext cx="1746797" cy="174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7859" b="28004"/>
          <a:stretch/>
        </p:blipFill>
        <p:spPr>
          <a:xfrm>
            <a:off x="693527" y="136636"/>
            <a:ext cx="1547812" cy="683172"/>
          </a:xfrm>
          <a:prstGeom prst="rect">
            <a:avLst/>
          </a:prstGeom>
        </p:spPr>
      </p:pic>
      <p:sp>
        <p:nvSpPr>
          <p:cNvPr id="4" name="AutoShape 4" descr="Home - Singapore Statutes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8328" r="19186" b="9392"/>
          <a:stretch/>
        </p:blipFill>
        <p:spPr>
          <a:xfrm>
            <a:off x="2316186" y="97506"/>
            <a:ext cx="1709275" cy="7614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386" y="932466"/>
            <a:ext cx="5033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Regulations for </a:t>
            </a:r>
            <a:r>
              <a:rPr lang="en-US" b="1" dirty="0"/>
              <a:t>Cooling towers and water fountains in use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386" y="1352901"/>
            <a:ext cx="71049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Environmental Public Health (Cooling Towers And Water Fountains) Regulations 2001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a </a:t>
            </a:r>
            <a:r>
              <a:rPr lang="en-US" dirty="0"/>
              <a:t>standard plate count that does not exceed 100,000 colony-forming units per </a:t>
            </a:r>
            <a:r>
              <a:rPr lang="en-US" dirty="0" smtClean="0"/>
              <a:t>milliliter 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a </a:t>
            </a:r>
            <a:r>
              <a:rPr lang="en-US" dirty="0"/>
              <a:t>legionella bacteria count that </a:t>
            </a:r>
            <a:r>
              <a:rPr lang="en-US" b="1" dirty="0"/>
              <a:t>does not exceed 10 colony-forming units per </a:t>
            </a:r>
            <a:r>
              <a:rPr lang="en-US" b="1" dirty="0" smtClean="0"/>
              <a:t>milliliter</a:t>
            </a:r>
            <a:br>
              <a:rPr lang="en-US" b="1" dirty="0" smtClean="0"/>
            </a:br>
            <a:endParaRPr lang="en-US" b="1" dirty="0"/>
          </a:p>
          <a:p>
            <a:pPr marL="285750" indent="-285750">
              <a:buFontTx/>
              <a:buChar char="-"/>
            </a:pPr>
            <a:r>
              <a:rPr lang="en-US" dirty="0" smtClean="0"/>
              <a:t>Drift (“Water Aerosol”)  Eliminators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cooling tower installed which is in use should be sampled and tested by a </a:t>
            </a:r>
            <a:r>
              <a:rPr lang="en-US" b="1" dirty="0" smtClean="0"/>
              <a:t>Government</a:t>
            </a:r>
            <a:r>
              <a:rPr lang="en-US" dirty="0" smtClean="0"/>
              <a:t> </a:t>
            </a:r>
            <a:r>
              <a:rPr lang="en-US" b="1" dirty="0" smtClean="0"/>
              <a:t>laboratory</a:t>
            </a:r>
            <a:r>
              <a:rPr lang="en-US" dirty="0" smtClean="0"/>
              <a:t> or any other laboratory approved by the Commissioner —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at </a:t>
            </a:r>
            <a:r>
              <a:rPr lang="en-US" dirty="0"/>
              <a:t>least once a month for the purpose of determining the standard plate count; and</a:t>
            </a:r>
          </a:p>
          <a:p>
            <a:pPr marL="285750" indent="-285750">
              <a:buFontTx/>
              <a:buChar char="-"/>
            </a:pPr>
            <a:r>
              <a:rPr lang="en-US" dirty="0"/>
              <a:t>at least once every 3 months for the purpose of detecting legionella bacteria.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480170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164" y="1120916"/>
            <a:ext cx="1785657" cy="176861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8" name="Google Shape;98;p2"/>
          <p:cNvSpPr txBox="1"/>
          <p:nvPr/>
        </p:nvSpPr>
        <p:spPr>
          <a:xfrm>
            <a:off x="5093850" y="-914891"/>
            <a:ext cx="3520147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000"/>
              <a:buFont typeface="Open Sans"/>
              <a:buNone/>
            </a:pPr>
            <a:endParaRPr sz="10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827584" y="188191"/>
            <a:ext cx="7402293" cy="44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800"/>
              <a:buFont typeface="Open Sans"/>
              <a:buNone/>
            </a:pPr>
            <a:r>
              <a:rPr lang="en-US" sz="1800" u="sng"/>
              <a:t>Water sample: Conventional method of detection </a:t>
            </a:r>
            <a:endParaRPr sz="1800" u="sng"/>
          </a:p>
        </p:txBody>
      </p:sp>
      <p:sp>
        <p:nvSpPr>
          <p:cNvPr id="100" name="Google Shape;100;p2"/>
          <p:cNvSpPr txBox="1"/>
          <p:nvPr/>
        </p:nvSpPr>
        <p:spPr>
          <a:xfrm>
            <a:off x="748164" y="3043845"/>
            <a:ext cx="3443476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Membrane filtration method: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sample collected ~100ml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Size ≤0.22µm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 membrane in between locking ring (a)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Supported with vacuum pump 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Membrane filter extracted for culture in petri dish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Preparation of appropriate (specific) media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 growth of 24-48 hours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Visual detection</a:t>
            </a:r>
            <a:endParaRPr/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1779" y="1119770"/>
            <a:ext cx="942166" cy="176975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43945" y="1119770"/>
            <a:ext cx="863641" cy="176975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3" name="Google Shape;103;p2"/>
          <p:cNvSpPr txBox="1"/>
          <p:nvPr/>
        </p:nvSpPr>
        <p:spPr>
          <a:xfrm>
            <a:off x="2483768" y="1119790"/>
            <a:ext cx="31893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endParaRPr sz="105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3429970" y="1119790"/>
            <a:ext cx="31893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b)</a:t>
            </a:r>
            <a:endParaRPr sz="105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1629214" y="836689"/>
            <a:ext cx="135864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Water sampling</a:t>
            </a:r>
            <a:endParaRPr sz="11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516216" y="763358"/>
            <a:ext cx="13131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Aerosol sampling</a:t>
            </a:r>
            <a:endParaRPr sz="105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5508104" y="1032663"/>
            <a:ext cx="363589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Filtration is one of the most commonly used methods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capture airborne particles, including bioaerosols,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it is convenient and easy to use. Once 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bioaerosol particles are collected on a filter, they can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eluted into liquid for subsequent analysis by various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techniques.</a:t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5474005" y="2283718"/>
            <a:ext cx="3654401" cy="9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Polycarbonate, mixed cellulose ester, polytetrafluoroethylene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(Teflon, PTFE), polyvinyl chloride (PVC), nylon, gelatin, and other filter types have been used for bioaerosol sampling depending on the selected analysis technique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4538" y="1058028"/>
            <a:ext cx="1543285" cy="128741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9" name="Google Shape;159;p7"/>
          <p:cNvSpPr txBox="1"/>
          <p:nvPr/>
        </p:nvSpPr>
        <p:spPr>
          <a:xfrm>
            <a:off x="769874" y="2643758"/>
            <a:ext cx="1990946" cy="229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Membrane filtration method: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Size ≤0.22µm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Syringe-filter to trap bacteria (size)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Filter through ~500uL of lysis buffer slowly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 heated for 5 mins at 98degC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PCR/ LAMP test</a:t>
            </a:r>
            <a:endParaRPr/>
          </a:p>
          <a:p>
            <a:pPr marL="22860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7426" y="1187877"/>
            <a:ext cx="393482" cy="105617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/>
          <p:nvPr/>
        </p:nvSpPr>
        <p:spPr>
          <a:xfrm>
            <a:off x="5094049" y="1066737"/>
            <a:ext cx="1399448" cy="129845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4900092" y="2664972"/>
            <a:ext cx="1758652" cy="195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swab in lysis buffer(tube)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Incubate swabs in lysis buffer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 swabs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 heated for 5 mins at 98degC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PCR/ LAMP test</a:t>
            </a:r>
            <a:endParaRPr/>
          </a:p>
          <a:p>
            <a:pPr marL="22860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2339752" y="563130"/>
            <a:ext cx="106150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Water sample</a:t>
            </a:r>
            <a:endParaRPr sz="105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5144299" y="577659"/>
            <a:ext cx="129894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Swabs specimen</a:t>
            </a:r>
            <a:endParaRPr sz="105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59832" y="1066737"/>
            <a:ext cx="1512168" cy="126999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6" name="Google Shape;166;p7"/>
          <p:cNvSpPr txBox="1"/>
          <p:nvPr/>
        </p:nvSpPr>
        <p:spPr>
          <a:xfrm>
            <a:off x="2834983" y="2664972"/>
            <a:ext cx="1990946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Centrifugation method: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Centrifuge 50ml Falcon tube ~4000 to 6000 rpm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 as much supernatant, not to touch the tip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lysis buffer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 heated for 5 mins at 98degC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PCR/ LAMP test</a:t>
            </a:r>
            <a:endParaRPr/>
          </a:p>
          <a:p>
            <a:pPr marL="22860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96336" y="1058028"/>
            <a:ext cx="863641" cy="176975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8" name="Google Shape;168;p7"/>
          <p:cNvSpPr/>
          <p:nvPr/>
        </p:nvSpPr>
        <p:spPr>
          <a:xfrm>
            <a:off x="7378682" y="577659"/>
            <a:ext cx="1585806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Aerosol specimen</a:t>
            </a:r>
            <a:endParaRPr sz="105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6984040" y="2931790"/>
            <a:ext cx="2088232" cy="2970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 aerosol specimen using Vacuum-membrane filtration unit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Switch on vacuum pump for 30mins for collection of particle onto membrane filter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 and roll the membrane filter with the surface facing inwards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lysis buffer 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 heated for 5 mins at 98degC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PCR/ LAMP test</a:t>
            </a:r>
            <a:endParaRPr/>
          </a:p>
          <a:p>
            <a:pPr marL="22860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/>
          <p:nvPr/>
        </p:nvSpPr>
        <p:spPr>
          <a:xfrm>
            <a:off x="834952" y="111939"/>
            <a:ext cx="3921184" cy="44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600"/>
              <a:buFont typeface="Open Sans"/>
              <a:buNone/>
            </a:pPr>
            <a:r>
              <a:rPr lang="en-US" sz="1600" b="1" dirty="0" smtClean="0">
                <a:solidFill>
                  <a:srgbClr val="003087"/>
                </a:solidFill>
                <a:latin typeface="Open Sans"/>
                <a:ea typeface="Open Sans"/>
                <a:cs typeface="Open Sans"/>
                <a:sym typeface="Open Sans"/>
              </a:rPr>
              <a:t>Extraction Plan for E. Coli  </a:t>
            </a:r>
            <a:endParaRPr sz="1600" b="1" dirty="0">
              <a:solidFill>
                <a:srgbClr val="0030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834952" y="554349"/>
            <a:ext cx="8112278" cy="4353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AutoShape 2" descr="QIAamp® genomic DNA ki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QIAamp® genomic DNA ki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702" y="858823"/>
            <a:ext cx="1300483" cy="13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03689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/>
          <p:nvPr/>
        </p:nvSpPr>
        <p:spPr>
          <a:xfrm>
            <a:off x="834952" y="111939"/>
            <a:ext cx="3921184" cy="44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600"/>
              <a:buFont typeface="Open Sans"/>
              <a:buNone/>
            </a:pPr>
            <a:r>
              <a:rPr lang="en-US" sz="1600" b="1" dirty="0" smtClean="0">
                <a:solidFill>
                  <a:srgbClr val="003087"/>
                </a:solidFill>
                <a:latin typeface="Open Sans"/>
                <a:ea typeface="Open Sans"/>
                <a:cs typeface="Open Sans"/>
                <a:sym typeface="Open Sans"/>
              </a:rPr>
              <a:t>Extraction Plan for E. Coli  </a:t>
            </a:r>
            <a:endParaRPr sz="1600" b="1" dirty="0">
              <a:solidFill>
                <a:srgbClr val="0030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834952" y="554349"/>
            <a:ext cx="8112278" cy="4353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AutoShape 2" descr="QIAamp® genomic DNA ki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QIAamp® genomic DNA ki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45" y="790575"/>
            <a:ext cx="2893438" cy="1627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27145" y="2500199"/>
            <a:ext cx="28934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err="1"/>
              <a:t>QIAamp</a:t>
            </a:r>
            <a:r>
              <a:rPr lang="en-US" u="sng" dirty="0"/>
              <a:t> DNA Mini </a:t>
            </a:r>
            <a:r>
              <a:rPr lang="en-US" u="sng" dirty="0" smtClean="0"/>
              <a:t>Kit</a:t>
            </a:r>
            <a:br>
              <a:rPr lang="en-US" u="sng" dirty="0" smtClean="0"/>
            </a:br>
            <a:endParaRPr lang="en-US" u="sng" dirty="0" smtClean="0"/>
          </a:p>
          <a:p>
            <a:r>
              <a:rPr lang="en-US" dirty="0"/>
              <a:t>Option 1: Isolation of genomic DNA from bacterial plate </a:t>
            </a:r>
            <a:r>
              <a:rPr lang="en-US" dirty="0" smtClean="0"/>
              <a:t>cultures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Option 2: Isolation of genomic DNA from bacterial suspension culture</a:t>
            </a:r>
          </a:p>
          <a:p>
            <a:endParaRPr lang="en-US" dirty="0"/>
          </a:p>
        </p:txBody>
      </p:sp>
      <p:pic>
        <p:nvPicPr>
          <p:cNvPr id="14" name="Google Shape;15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4821" y="790575"/>
            <a:ext cx="1876532" cy="16272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" name="Google Shape;16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6096" y="790574"/>
            <a:ext cx="1808065" cy="16272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1c87ed308_1_0"/>
          <p:cNvSpPr txBox="1"/>
          <p:nvPr/>
        </p:nvSpPr>
        <p:spPr>
          <a:xfrm>
            <a:off x="800228" y="77214"/>
            <a:ext cx="39213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ct val="100000"/>
              <a:buFont typeface="Open Sans"/>
              <a:buNone/>
            </a:pPr>
            <a:r>
              <a:rPr lang="en-US" sz="1600" b="1">
                <a:solidFill>
                  <a:srgbClr val="003087"/>
                </a:solidFill>
                <a:latin typeface="Open Sans"/>
                <a:ea typeface="Open Sans"/>
                <a:cs typeface="Open Sans"/>
                <a:sym typeface="Open Sans"/>
              </a:rPr>
              <a:t>Commercially Available Extraction Kits</a:t>
            </a:r>
            <a:endParaRPr sz="1600" b="1">
              <a:solidFill>
                <a:srgbClr val="0030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0" name="Google Shape;180;g121c87ed308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150" y="435670"/>
            <a:ext cx="2136076" cy="213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121c87ed308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8275" y="662212"/>
            <a:ext cx="2314800" cy="16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121c87ed308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9492" y="763150"/>
            <a:ext cx="2299782" cy="16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121c87ed308_1_0"/>
          <p:cNvSpPr txBox="1"/>
          <p:nvPr/>
        </p:nvSpPr>
        <p:spPr>
          <a:xfrm>
            <a:off x="933150" y="2566075"/>
            <a:ext cx="2314800" cy="22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 Rad -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Aquadien™ Bacterial DNA Extraction and Purification Kit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Applicable for both Legionella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E. Coli Extraction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Suitable for: Bacterial DNA extraction from water samples, Aerosols &amp; Biofilms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g121c87ed308_1_0"/>
          <p:cNvSpPr txBox="1"/>
          <p:nvPr/>
        </p:nvSpPr>
        <p:spPr>
          <a:xfrm>
            <a:off x="3488275" y="2571750"/>
            <a:ext cx="2314800" cy="20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QIAGEN-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DNeasy PowerWater Kit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Applicable for both Legionella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E. Coli Extraction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Suitable for: Bacterial DNA extraction from water samples only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g121c87ed308_1_0"/>
          <p:cNvSpPr txBox="1"/>
          <p:nvPr/>
        </p:nvSpPr>
        <p:spPr>
          <a:xfrm>
            <a:off x="6609900" y="2656975"/>
            <a:ext cx="2314800" cy="20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Thermo Scientific -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qualyfast ® DNA Extraction kit I / II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Applicable for both Legionella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E. Coli Extraction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Suitable for: Bacterial DNA extraction from Clear/dirty water samples and sediments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ASTAR PPT Template 1004201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328</TotalTime>
  <Words>912</Words>
  <Application>Microsoft Office PowerPoint</Application>
  <PresentationFormat>On-screen Show (16:9)</PresentationFormat>
  <Paragraphs>131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Open Sans</vt:lpstr>
      <vt:lpstr>Wingdings</vt:lpstr>
      <vt:lpstr>Arial</vt:lpstr>
      <vt:lpstr>Calibri</vt:lpstr>
      <vt:lpstr>ASTAR PPT Template 10042012</vt:lpstr>
      <vt:lpstr>PowerPoint Presentation</vt:lpstr>
      <vt:lpstr>PowerPoint Presentation</vt:lpstr>
      <vt:lpstr>PowerPoint Presentation</vt:lpstr>
      <vt:lpstr>Water sample: Conventional method of detection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ASTAR CORP COMMS</dc:creator>
  <cp:lastModifiedBy>Nathalie GONZALES</cp:lastModifiedBy>
  <cp:revision>9</cp:revision>
  <dcterms:created xsi:type="dcterms:W3CDTF">2014-03-27T05:25:01Z</dcterms:created>
  <dcterms:modified xsi:type="dcterms:W3CDTF">2022-04-20T10:44:07Z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0x0101007975D056328F844E94736683623D6AFD</vt:lpwstr>
  </property>
</Properties>
</file>