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307" r:id="rId3"/>
    <p:sldId id="302" r:id="rId4"/>
    <p:sldId id="300" r:id="rId5"/>
    <p:sldId id="306" r:id="rId6"/>
    <p:sldId id="309" r:id="rId7"/>
    <p:sldId id="310" r:id="rId8"/>
    <p:sldId id="308" r:id="rId9"/>
    <p:sldId id="301" r:id="rId10"/>
    <p:sldId id="311" r:id="rId11"/>
  </p:sldIdLst>
  <p:sldSz cx="9144000" cy="5143500" type="screen16x9"/>
  <p:notesSz cx="6797675" cy="9872663"/>
  <p:embeddedFontLst>
    <p:embeddedFont>
      <p:font typeface="Open Sans" panose="020B0606030504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gILIRlwkJ9yCf4rqzqC5xX+Hfc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CD4"/>
    <a:srgbClr val="FF99FF"/>
    <a:srgbClr val="62F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50" autoAdjust="0"/>
    <p:restoredTop sz="95133" autoAdjust="0"/>
  </p:normalViewPr>
  <p:slideViewPr>
    <p:cSldViewPr snapToGrid="0">
      <p:cViewPr varScale="1">
        <p:scale>
          <a:sx n="145" d="100"/>
          <a:sy n="145" d="100"/>
        </p:scale>
        <p:origin x="32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1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7316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21e735b27b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21e735b27b_0_74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21e735b27b_0_74:notes"/>
          <p:cNvSpPr txBox="1">
            <a:spLocks noGrp="1"/>
          </p:cNvSpPr>
          <p:nvPr>
            <p:ph type="sldNum" idx="12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21e735b27b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21e735b27b_0_74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g121e735b27b_0_74:notes"/>
          <p:cNvSpPr txBox="1">
            <a:spLocks noGrp="1"/>
          </p:cNvSpPr>
          <p:nvPr>
            <p:ph type="sldNum" idx="12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272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21c87ed308_1_0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0" name="Google Shape;250;g121c87ed30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62590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21c87ed308_1_0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20220518R2</a:t>
            </a:r>
            <a:endParaRPr dirty="0"/>
          </a:p>
        </p:txBody>
      </p:sp>
      <p:sp>
        <p:nvSpPr>
          <p:cNvPr id="250" name="Google Shape;250;g121c87ed30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83173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21c87ed308_1_0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0" name="Google Shape;250;g121c87ed30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520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21c87ed308_1_0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0" name="Google Shape;250;g121c87ed30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11052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21c87ed308_1_0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0" name="Google Shape;250;g121c87ed30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41420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>
            <a:spLocks noGrp="1"/>
          </p:cNvSpPr>
          <p:nvPr>
            <p:ph type="title"/>
          </p:nvPr>
        </p:nvSpPr>
        <p:spPr>
          <a:xfrm>
            <a:off x="899592" y="339502"/>
            <a:ext cx="792088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087"/>
              </a:buClr>
              <a:buSzPts val="2000"/>
              <a:buFont typeface="Open Sans"/>
              <a:buNone/>
              <a:defRPr>
                <a:solidFill>
                  <a:srgbClr val="00308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body" idx="1"/>
          </p:nvPr>
        </p:nvSpPr>
        <p:spPr>
          <a:xfrm>
            <a:off x="899592" y="1131590"/>
            <a:ext cx="7920880" cy="324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>
        <p15:guide id="1" pos="39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t page">
  <p:cSld name="2_Content pag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1403350" y="1178913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1403350" y="1674491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1403350" y="218168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1403350" y="2681555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5"/>
          </p:nvPr>
        </p:nvSpPr>
        <p:spPr>
          <a:xfrm>
            <a:off x="6732588" y="1178912"/>
            <a:ext cx="107977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6"/>
          </p:nvPr>
        </p:nvSpPr>
        <p:spPr>
          <a:xfrm>
            <a:off x="6732588" y="1674491"/>
            <a:ext cx="107977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7"/>
          </p:nvPr>
        </p:nvSpPr>
        <p:spPr>
          <a:xfrm>
            <a:off x="6732588" y="2181686"/>
            <a:ext cx="107977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 i="0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8"/>
          </p:nvPr>
        </p:nvSpPr>
        <p:spPr>
          <a:xfrm>
            <a:off x="6732588" y="2681555"/>
            <a:ext cx="107977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body" idx="9"/>
          </p:nvPr>
        </p:nvSpPr>
        <p:spPr>
          <a:xfrm>
            <a:off x="1403350" y="316152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body" idx="13"/>
          </p:nvPr>
        </p:nvSpPr>
        <p:spPr>
          <a:xfrm>
            <a:off x="6732588" y="3158084"/>
            <a:ext cx="107977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087"/>
              </a:buClr>
              <a:buSzPts val="1600"/>
              <a:buNone/>
              <a:defRPr sz="1600" b="1">
                <a:solidFill>
                  <a:srgbClr val="003087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title"/>
          </p:nvPr>
        </p:nvSpPr>
        <p:spPr>
          <a:xfrm>
            <a:off x="899592" y="336411"/>
            <a:ext cx="7920880" cy="469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087"/>
              </a:buClr>
              <a:buSzPts val="2000"/>
              <a:buFont typeface="Open Sans"/>
              <a:buNone/>
              <a:defRPr>
                <a:solidFill>
                  <a:srgbClr val="00308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>
        <p15:guide id="1" pos="38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323528" y="339502"/>
            <a:ext cx="849694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087"/>
              </a:buClr>
              <a:buSzPts val="2000"/>
              <a:buFont typeface="Open Sans"/>
              <a:buNone/>
              <a:defRPr>
                <a:solidFill>
                  <a:srgbClr val="00308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8496944" cy="324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Section Divider">
  <p:cSld name="4_Section Divi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>
            <a:spLocks noGrp="1"/>
          </p:cNvSpPr>
          <p:nvPr>
            <p:ph type="title"/>
          </p:nvPr>
        </p:nvSpPr>
        <p:spPr>
          <a:xfrm>
            <a:off x="611560" y="1275606"/>
            <a:ext cx="54927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087"/>
              </a:buClr>
              <a:buSzPts val="2800"/>
              <a:buFont typeface="Open Sans"/>
              <a:buNone/>
              <a:defRPr sz="2800">
                <a:solidFill>
                  <a:srgbClr val="00308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6_Back Cover">
  <p:cSld name="6_Back Cov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/>
          <p:nvPr/>
        </p:nvSpPr>
        <p:spPr>
          <a:xfrm>
            <a:off x="4660760" y="1995686"/>
            <a:ext cx="200971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003087"/>
                </a:solidFill>
                <a:latin typeface="Open Sans"/>
                <a:ea typeface="Open Sans"/>
                <a:cs typeface="Open Sans"/>
                <a:sym typeface="Open Sans"/>
              </a:rPr>
              <a:t>THANK YOU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1"/>
          <p:cNvSpPr/>
          <p:nvPr/>
        </p:nvSpPr>
        <p:spPr>
          <a:xfrm>
            <a:off x="4711579" y="2836934"/>
            <a:ext cx="140294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rgbClr val="003087"/>
                </a:solidFill>
                <a:latin typeface="Open Sans"/>
                <a:ea typeface="Open Sans"/>
                <a:cs typeface="Open Sans"/>
                <a:sym typeface="Open Sans"/>
              </a:rPr>
              <a:t>www.a-star.edu.sg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6" name="Google Shape;76;p21"/>
          <p:cNvCxnSpPr/>
          <p:nvPr/>
        </p:nvCxnSpPr>
        <p:spPr>
          <a:xfrm>
            <a:off x="4788024" y="2787774"/>
            <a:ext cx="1800200" cy="0"/>
          </a:xfrm>
          <a:prstGeom prst="straightConnector1">
            <a:avLst/>
          </a:prstGeom>
          <a:noFill/>
          <a:ln w="9525" cap="flat" cmpd="sng">
            <a:solidFill>
              <a:srgbClr val="003087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77" name="Google Shape;77;p21" descr="AStar_Logo_RGB_LowRes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16017" y="407959"/>
            <a:ext cx="1728191" cy="5455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5_Section Divider">
  <p:cSld name="5_Section Divi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99592" y="339502"/>
            <a:ext cx="792088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087"/>
              </a:buClr>
              <a:buSzPts val="2000"/>
              <a:buFont typeface="Open Sans"/>
              <a:buNone/>
              <a:defRPr sz="2000" b="1" i="0" u="none" strike="noStrike" cap="none">
                <a:solidFill>
                  <a:srgbClr val="00308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99592" y="1131590"/>
            <a:ext cx="7920880" cy="324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/>
          <p:nvPr/>
        </p:nvSpPr>
        <p:spPr>
          <a:xfrm>
            <a:off x="6830888" y="4731990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n-US" sz="7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7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1" descr="AStar_Powerpoint_Image Template05.jp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0" y="0"/>
            <a:ext cx="621240" cy="51435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8" r:id="rId5"/>
    <p:sldLayoutId id="2147483659" r:id="rId6"/>
  </p:sldLayoutIdLst>
  <p:transition spd="slow">
    <p:push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1e735b27b_0_74"/>
          <p:cNvSpPr txBox="1">
            <a:spLocks noGrp="1"/>
          </p:cNvSpPr>
          <p:nvPr>
            <p:ph type="body" idx="1"/>
          </p:nvPr>
        </p:nvSpPr>
        <p:spPr>
          <a:xfrm>
            <a:off x="899592" y="1131590"/>
            <a:ext cx="7920900" cy="3240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320"/>
              </a:spcBef>
              <a:spcAft>
                <a:spcPts val="0"/>
              </a:spcAft>
              <a:buNone/>
            </a:pPr>
            <a:r>
              <a:rPr lang="en-US" sz="3500" b="1" i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Water quality monitoring for </a:t>
            </a:r>
            <a:endParaRPr sz="3500" b="1" i="1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/>
            <a:r>
              <a:rPr lang="en-US" sz="3500" b="1" i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Legionella </a:t>
            </a:r>
            <a:r>
              <a:rPr lang="en-US" sz="35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pneumophila</a:t>
            </a:r>
            <a:r>
              <a:rPr lang="en-US" sz="3500" b="1" i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and Escherichia coli</a:t>
            </a:r>
            <a:endParaRPr sz="4000" b="1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475" y="1024602"/>
            <a:ext cx="2274337" cy="1244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411979" y="4657411"/>
            <a:ext cx="665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The variations of the ZE buffer work slightly better than </a:t>
            </a:r>
            <a:r>
              <a:rPr lang="en-US" sz="1200" b="1" dirty="0" err="1">
                <a:solidFill>
                  <a:srgbClr val="0070C0"/>
                </a:solidFill>
              </a:rPr>
              <a:t>Q</a:t>
            </a:r>
            <a:r>
              <a:rPr lang="en-US" sz="1200" b="1" dirty="0" err="1" smtClean="0">
                <a:solidFill>
                  <a:srgbClr val="0070C0"/>
                </a:solidFill>
              </a:rPr>
              <a:t>iagen’s</a:t>
            </a:r>
            <a:r>
              <a:rPr lang="en-US" sz="1200" b="1" dirty="0" smtClean="0">
                <a:solidFill>
                  <a:srgbClr val="0070C0"/>
                </a:solidFill>
              </a:rPr>
              <a:t> AE buffer without spin column but not as well as with a column.  </a:t>
            </a:r>
            <a:r>
              <a:rPr lang="en-US" sz="1200" b="1" dirty="0" smtClean="0">
                <a:solidFill>
                  <a:srgbClr val="0070C0"/>
                </a:solidFill>
              </a:rPr>
              <a:t>	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2030447" y="1276167"/>
            <a:ext cx="546442" cy="72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1447178" y="1153788"/>
            <a:ext cx="9314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>
                <a:solidFill>
                  <a:srgbClr val="C00000"/>
                </a:solidFill>
              </a:rPr>
              <a:t>QiaAmp</a:t>
            </a:r>
            <a:endParaRPr lang="en-SG" sz="800" dirty="0">
              <a:solidFill>
                <a:srgbClr val="C0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1969856" y="1552782"/>
            <a:ext cx="546442" cy="72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1447178" y="1318802"/>
            <a:ext cx="1068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</a:rPr>
              <a:t>Direct Extract w/ ES Lysis</a:t>
            </a:r>
            <a:endParaRPr lang="en-SG" sz="800" dirty="0">
              <a:solidFill>
                <a:srgbClr val="C00000"/>
              </a:solidFill>
            </a:endParaRPr>
          </a:p>
        </p:txBody>
      </p:sp>
      <p:sp>
        <p:nvSpPr>
          <p:cNvPr id="20" name="Google Shape;252;g121c87ed308_1_0"/>
          <p:cNvSpPr txBox="1"/>
          <p:nvPr/>
        </p:nvSpPr>
        <p:spPr>
          <a:xfrm>
            <a:off x="912662" y="105080"/>
            <a:ext cx="7955043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Membrane Filtration: Syringe filter </a:t>
            </a:r>
            <a:r>
              <a:rPr lang="en-US" sz="1800" dirty="0">
                <a:solidFill>
                  <a:schemeClr val="tx1"/>
                </a:solidFill>
              </a:rPr>
              <a:t>with spiked samples into </a:t>
            </a:r>
            <a:r>
              <a:rPr lang="en-US" sz="1800" b="1" dirty="0">
                <a:solidFill>
                  <a:schemeClr val="tx1"/>
                </a:solidFill>
              </a:rPr>
              <a:t>10 mL of Clean Tap water, Tap water, LB Broth &amp; </a:t>
            </a:r>
            <a:r>
              <a:rPr lang="en-US" sz="1800" b="1" dirty="0" err="1">
                <a:solidFill>
                  <a:schemeClr val="tx1"/>
                </a:solidFill>
              </a:rPr>
              <a:t>MilliQ</a:t>
            </a:r>
            <a:r>
              <a:rPr lang="en-US" sz="1800" b="1" dirty="0">
                <a:solidFill>
                  <a:schemeClr val="tx1"/>
                </a:solidFill>
              </a:rPr>
              <a:t> Water (10mL &amp; 500 mL)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6837" y="1488079"/>
            <a:ext cx="728845" cy="49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68738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8523" y="638231"/>
            <a:ext cx="690398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 smtClean="0">
                <a:solidFill>
                  <a:schemeClr val="tx1"/>
                </a:solidFill>
              </a:rPr>
              <a:t>1. </a:t>
            </a:r>
            <a:r>
              <a:rPr lang="en-US" sz="1300" b="1" dirty="0" smtClean="0">
                <a:solidFill>
                  <a:schemeClr val="tx1"/>
                </a:solidFill>
              </a:rPr>
              <a:t>Membrane </a:t>
            </a:r>
            <a:r>
              <a:rPr lang="en-US" sz="1300" b="1" dirty="0">
                <a:solidFill>
                  <a:schemeClr val="tx1"/>
                </a:solidFill>
              </a:rPr>
              <a:t>Filtration: </a:t>
            </a:r>
            <a:r>
              <a:rPr lang="en-US" sz="1300" b="1" dirty="0" smtClean="0">
                <a:solidFill>
                  <a:schemeClr val="tx1"/>
                </a:solidFill>
              </a:rPr>
              <a:t>Syringe Filter with 10mL spiked with Live and “Dead” sample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rgbClr val="0070C0"/>
                </a:solidFill>
              </a:rPr>
              <a:t>Pore size: 0.22 µm vs 0.45 µm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rgbClr val="0070C0"/>
                </a:solidFill>
              </a:rPr>
              <a:t>“Dead” Sample was heated at 95deg for 10mins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rgbClr val="0070C0"/>
                </a:solidFill>
              </a:rPr>
              <a:t>ES </a:t>
            </a:r>
            <a:r>
              <a:rPr lang="en-US" sz="1300" dirty="0">
                <a:solidFill>
                  <a:srgbClr val="0070C0"/>
                </a:solidFill>
              </a:rPr>
              <a:t>lysis buffer volume: 1000 µL </a:t>
            </a:r>
            <a:r>
              <a:rPr lang="en-US" sz="1300" b="1" dirty="0" smtClean="0">
                <a:solidFill>
                  <a:schemeClr val="tx1"/>
                </a:solidFill>
              </a:rPr>
              <a:t/>
            </a:r>
            <a:br>
              <a:rPr lang="en-US" sz="1300" b="1" dirty="0" smtClean="0">
                <a:solidFill>
                  <a:schemeClr val="tx1"/>
                </a:solidFill>
              </a:rPr>
            </a:br>
            <a:r>
              <a:rPr lang="en-US" sz="13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300" b="1" dirty="0" smtClean="0">
                <a:solidFill>
                  <a:schemeClr val="tx1"/>
                </a:solidFill>
              </a:rPr>
              <a:t>2. </a:t>
            </a:r>
            <a:r>
              <a:rPr lang="fr-FR" sz="1300" b="1" dirty="0" err="1">
                <a:solidFill>
                  <a:schemeClr val="tx1"/>
                </a:solidFill>
              </a:rPr>
              <a:t>Testing</a:t>
            </a:r>
            <a:r>
              <a:rPr lang="fr-FR" sz="1300" b="1" dirty="0">
                <a:solidFill>
                  <a:schemeClr val="tx1"/>
                </a:solidFill>
              </a:rPr>
              <a:t> </a:t>
            </a:r>
            <a:r>
              <a:rPr lang="fr-FR" sz="1300" b="1" dirty="0" err="1">
                <a:solidFill>
                  <a:schemeClr val="tx1"/>
                </a:solidFill>
              </a:rPr>
              <a:t>Potential</a:t>
            </a:r>
            <a:r>
              <a:rPr lang="fr-FR" sz="1300" b="1" dirty="0">
                <a:solidFill>
                  <a:schemeClr val="tx1"/>
                </a:solidFill>
              </a:rPr>
              <a:t> </a:t>
            </a:r>
            <a:r>
              <a:rPr lang="fr-FR" sz="1300" b="1" dirty="0" err="1">
                <a:solidFill>
                  <a:schemeClr val="tx1"/>
                </a:solidFill>
              </a:rPr>
              <a:t>elution</a:t>
            </a:r>
            <a:r>
              <a:rPr lang="fr-FR" sz="1300" b="1" dirty="0">
                <a:solidFill>
                  <a:schemeClr val="tx1"/>
                </a:solidFill>
              </a:rPr>
              <a:t> buffers </a:t>
            </a:r>
            <a:endParaRPr lang="fr-FR" sz="1300" b="1" dirty="0" smtClean="0">
              <a:solidFill>
                <a:schemeClr val="tx1"/>
              </a:solidFill>
            </a:endParaRPr>
          </a:p>
          <a:p>
            <a:r>
              <a:rPr lang="fr-FR" sz="1300" b="1" dirty="0" smtClean="0">
                <a:solidFill>
                  <a:schemeClr val="tx1"/>
                </a:solidFill>
              </a:rPr>
              <a:t>A. AE</a:t>
            </a:r>
            <a:r>
              <a:rPr lang="fr-FR" sz="1300" b="1" dirty="0">
                <a:solidFill>
                  <a:schemeClr val="tx1"/>
                </a:solidFill>
              </a:rPr>
              <a:t>, ce8, ce8.4 and </a:t>
            </a:r>
            <a:r>
              <a:rPr lang="fr-FR" sz="1300" b="1" dirty="0" smtClean="0">
                <a:solidFill>
                  <a:schemeClr val="tx1"/>
                </a:solidFill>
              </a:rPr>
              <a:t>ZE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70C0"/>
                </a:solidFill>
              </a:rPr>
              <a:t>E lysis buffer volume: 5</a:t>
            </a:r>
            <a:r>
              <a:rPr lang="en-US" sz="1300" dirty="0" smtClean="0">
                <a:solidFill>
                  <a:srgbClr val="0070C0"/>
                </a:solidFill>
              </a:rPr>
              <a:t>00 µl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rgbClr val="0070C0"/>
                </a:solidFill>
              </a:rPr>
              <a:t>No Syringe Filter</a:t>
            </a:r>
            <a:br>
              <a:rPr lang="en-US" sz="1300" dirty="0" smtClean="0">
                <a:solidFill>
                  <a:srgbClr val="0070C0"/>
                </a:solidFill>
              </a:rPr>
            </a:br>
            <a:endParaRPr lang="en-US" sz="1300" dirty="0">
              <a:solidFill>
                <a:srgbClr val="0070C0"/>
              </a:solidFill>
            </a:endParaRPr>
          </a:p>
          <a:p>
            <a:pPr lvl="2"/>
            <a:r>
              <a:rPr lang="en-US" sz="1300" b="1" dirty="0" smtClean="0">
                <a:solidFill>
                  <a:schemeClr val="tx1"/>
                </a:solidFill>
              </a:rPr>
              <a:t>B. </a:t>
            </a:r>
            <a:r>
              <a:rPr lang="fr-FR" sz="1300" b="1" dirty="0" smtClean="0">
                <a:solidFill>
                  <a:schemeClr val="tx1"/>
                </a:solidFill>
              </a:rPr>
              <a:t>ZE Buffer</a:t>
            </a:r>
            <a:endParaRPr lang="fr-FR" sz="1300" b="1" dirty="0">
              <a:solidFill>
                <a:schemeClr val="tx1"/>
              </a:solidFill>
            </a:endParaRP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70C0"/>
                </a:solidFill>
              </a:rPr>
              <a:t>E lysis buffer volume: </a:t>
            </a:r>
            <a:r>
              <a:rPr lang="en-US" sz="1300" dirty="0" smtClean="0">
                <a:solidFill>
                  <a:srgbClr val="0070C0"/>
                </a:solidFill>
              </a:rPr>
              <a:t>500 </a:t>
            </a:r>
            <a:r>
              <a:rPr lang="en-US" sz="1300" dirty="0">
                <a:solidFill>
                  <a:srgbClr val="0070C0"/>
                </a:solidFill>
              </a:rPr>
              <a:t>µl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rgbClr val="0070C0"/>
                </a:solidFill>
              </a:rPr>
              <a:t>No </a:t>
            </a:r>
            <a:r>
              <a:rPr lang="fr-FR" sz="1300" dirty="0" smtClean="0">
                <a:solidFill>
                  <a:srgbClr val="0070C0"/>
                </a:solidFill>
              </a:rPr>
              <a:t>Syringe </a:t>
            </a:r>
            <a:r>
              <a:rPr lang="fr-FR" sz="1300" dirty="0" err="1" smtClean="0">
                <a:solidFill>
                  <a:srgbClr val="0070C0"/>
                </a:solidFill>
              </a:rPr>
              <a:t>filter</a:t>
            </a:r>
            <a:r>
              <a:rPr lang="fr-FR" sz="1300" dirty="0" smtClean="0">
                <a:solidFill>
                  <a:srgbClr val="0070C0"/>
                </a:solidFill>
              </a:rPr>
              <a:t> &amp; </a:t>
            </a:r>
            <a:r>
              <a:rPr lang="fr-FR" sz="1300" dirty="0" err="1" smtClean="0">
                <a:solidFill>
                  <a:srgbClr val="0070C0"/>
                </a:solidFill>
              </a:rPr>
              <a:t>column</a:t>
            </a:r>
            <a:r>
              <a:rPr lang="fr-FR" sz="1300" dirty="0" smtClean="0">
                <a:solidFill>
                  <a:srgbClr val="0070C0"/>
                </a:solidFill>
              </a:rPr>
              <a:t> </a:t>
            </a:r>
            <a:r>
              <a:rPr lang="fr-FR" sz="1300" dirty="0" err="1" smtClean="0">
                <a:solidFill>
                  <a:srgbClr val="0070C0"/>
                </a:solidFill>
              </a:rPr>
              <a:t>involved</a:t>
            </a:r>
            <a:r>
              <a:rPr lang="fr-FR" sz="1300" dirty="0" smtClean="0">
                <a:solidFill>
                  <a:srgbClr val="0070C0"/>
                </a:solidFill>
              </a:rPr>
              <a:t/>
            </a:r>
            <a:br>
              <a:rPr lang="fr-FR" sz="1300" dirty="0" smtClean="0">
                <a:solidFill>
                  <a:srgbClr val="0070C0"/>
                </a:solidFill>
              </a:rPr>
            </a:br>
            <a:r>
              <a:rPr lang="fr-FR" sz="1300" b="1" dirty="0" smtClean="0">
                <a:solidFill>
                  <a:schemeClr val="tx1"/>
                </a:solidFill>
              </a:rPr>
              <a:t/>
            </a:r>
            <a:br>
              <a:rPr lang="fr-FR" sz="1300" b="1" dirty="0" smtClean="0">
                <a:solidFill>
                  <a:schemeClr val="tx1"/>
                </a:solidFill>
              </a:rPr>
            </a:br>
            <a:endParaRPr lang="en-US" sz="1300" dirty="0" smtClean="0">
              <a:solidFill>
                <a:srgbClr val="0070C0"/>
              </a:solidFill>
            </a:endParaRPr>
          </a:p>
          <a:p>
            <a:r>
              <a:rPr lang="en-US" sz="1300" b="1" dirty="0" smtClean="0">
                <a:solidFill>
                  <a:schemeClr val="tx1"/>
                </a:solidFill>
              </a:rPr>
              <a:t>3</a:t>
            </a:r>
            <a:r>
              <a:rPr lang="en-US" sz="1300" b="1" dirty="0">
                <a:solidFill>
                  <a:schemeClr val="tx1"/>
                </a:solidFill>
              </a:rPr>
              <a:t>. Membrane Filtration: Syringe filter </a:t>
            </a:r>
            <a:r>
              <a:rPr lang="en-US" sz="1300" dirty="0">
                <a:solidFill>
                  <a:schemeClr val="tx1"/>
                </a:solidFill>
              </a:rPr>
              <a:t>with </a:t>
            </a:r>
            <a:r>
              <a:rPr lang="en-US" sz="1300" dirty="0" smtClean="0">
                <a:solidFill>
                  <a:schemeClr val="tx1"/>
                </a:solidFill>
              </a:rPr>
              <a:t>spiked samples into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b="1" dirty="0" smtClean="0">
                <a:solidFill>
                  <a:schemeClr val="tx1"/>
                </a:solidFill>
              </a:rPr>
              <a:t>10 </a:t>
            </a:r>
            <a:r>
              <a:rPr lang="en-US" sz="1300" b="1" dirty="0">
                <a:solidFill>
                  <a:schemeClr val="tx1"/>
                </a:solidFill>
              </a:rPr>
              <a:t>mL </a:t>
            </a:r>
            <a:r>
              <a:rPr lang="en-US" sz="1300" b="1" dirty="0" smtClean="0">
                <a:solidFill>
                  <a:schemeClr val="tx1"/>
                </a:solidFill>
              </a:rPr>
              <a:t>of Clean Tap water, Tap water, LB Broth &amp; </a:t>
            </a:r>
            <a:r>
              <a:rPr lang="en-US" sz="1300" b="1" dirty="0" err="1" smtClean="0">
                <a:solidFill>
                  <a:schemeClr val="tx1"/>
                </a:solidFill>
              </a:rPr>
              <a:t>MilliQ</a:t>
            </a:r>
            <a:r>
              <a:rPr lang="en-US" sz="1300" b="1" dirty="0" smtClean="0">
                <a:solidFill>
                  <a:schemeClr val="tx1"/>
                </a:solidFill>
              </a:rPr>
              <a:t> Water (10mL &amp; 500 mL)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70C0"/>
                </a:solidFill>
              </a:rPr>
              <a:t>Pore size: 0.22 µm vs 0.45 </a:t>
            </a:r>
            <a:r>
              <a:rPr lang="en-US" sz="1300" dirty="0" smtClean="0">
                <a:solidFill>
                  <a:srgbClr val="0070C0"/>
                </a:solidFill>
              </a:rPr>
              <a:t>µm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0070C0"/>
                </a:solidFill>
              </a:rPr>
              <a:t>ES lysis buffer volume: 1000 µL </a:t>
            </a:r>
            <a:endParaRPr lang="en-US" sz="1300" b="1" dirty="0" smtClean="0">
              <a:solidFill>
                <a:schemeClr val="tx1"/>
              </a:solidFill>
            </a:endParaRPr>
          </a:p>
          <a:p>
            <a:endParaRPr lang="en-US" sz="1300" b="1" dirty="0" smtClean="0">
              <a:solidFill>
                <a:schemeClr val="tx1"/>
              </a:solidFill>
            </a:endParaRPr>
          </a:p>
        </p:txBody>
      </p:sp>
      <p:sp>
        <p:nvSpPr>
          <p:cNvPr id="8" name="Google Shape;89;g121e735b27b_0_74"/>
          <p:cNvSpPr txBox="1">
            <a:spLocks/>
          </p:cNvSpPr>
          <p:nvPr/>
        </p:nvSpPr>
        <p:spPr>
          <a:xfrm>
            <a:off x="1083013" y="106349"/>
            <a:ext cx="3427501" cy="466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/>
            <a:r>
              <a:rPr lang="en-US" sz="2000" b="1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Progress update</a:t>
            </a:r>
            <a:endParaRPr lang="en-US" sz="2000" b="1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100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252;g121c87ed308_1_0"/>
          <p:cNvSpPr txBox="1"/>
          <p:nvPr/>
        </p:nvSpPr>
        <p:spPr>
          <a:xfrm>
            <a:off x="912663" y="105080"/>
            <a:ext cx="7870802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Membrane Filtration: Syringe Filter with 10mL spiked with Live and “Dead” sample</a:t>
            </a:r>
          </a:p>
          <a:p>
            <a:pPr algn="ctr">
              <a:buClr>
                <a:srgbClr val="003087"/>
              </a:buClr>
              <a:buSzPts val="1600"/>
            </a:pPr>
            <a:r>
              <a:rPr lang="en-US" sz="2000" b="1" dirty="0" smtClean="0">
                <a:solidFill>
                  <a:srgbClr val="003087"/>
                </a:solidFill>
              </a:rPr>
              <a:t>(</a:t>
            </a:r>
            <a:endParaRPr sz="1600" b="1" i="0" u="none" strike="noStrike" cap="none" dirty="0">
              <a:solidFill>
                <a:srgbClr val="0070C0"/>
              </a:solidFill>
            </a:endParaRPr>
          </a:p>
        </p:txBody>
      </p:sp>
      <p:sp>
        <p:nvSpPr>
          <p:cNvPr id="12" name="AutoShape 12" descr="Rankam Syringe Filter, for Clinical And Laboratory, Rs 12/piece | ID:  2083205313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TextBox 40"/>
          <p:cNvSpPr txBox="1"/>
          <p:nvPr/>
        </p:nvSpPr>
        <p:spPr>
          <a:xfrm>
            <a:off x="1509758" y="4329892"/>
            <a:ext cx="75039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To Lyse </a:t>
            </a:r>
            <a:endParaRPr lang="en-US" sz="1200" b="1" dirty="0" smtClean="0">
              <a:solidFill>
                <a:srgbClr val="0070C0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C84261F-6589-47D6-BF8E-000410C80862}"/>
              </a:ext>
            </a:extLst>
          </p:cNvPr>
          <p:cNvSpPr/>
          <p:nvPr/>
        </p:nvSpPr>
        <p:spPr>
          <a:xfrm>
            <a:off x="1091046" y="784869"/>
            <a:ext cx="3973099" cy="1594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C84261F-6589-47D6-BF8E-000410C80862}"/>
              </a:ext>
            </a:extLst>
          </p:cNvPr>
          <p:cNvSpPr/>
          <p:nvPr/>
        </p:nvSpPr>
        <p:spPr>
          <a:xfrm>
            <a:off x="1091046" y="2495288"/>
            <a:ext cx="7552141" cy="1548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1228129" y="2612735"/>
            <a:ext cx="1235986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1. Spiked in </a:t>
            </a:r>
            <a:r>
              <a:rPr lang="en-SG" sz="1000" i="1" dirty="0" smtClean="0">
                <a:solidFill>
                  <a:schemeClr val="bg2"/>
                </a:solidFill>
              </a:rPr>
              <a:t>E. coli</a:t>
            </a:r>
            <a:r>
              <a:rPr lang="en-SG" sz="1000" dirty="0" smtClean="0">
                <a:solidFill>
                  <a:schemeClr val="bg2"/>
                </a:solidFill>
              </a:rPr>
              <a:t> in 10mLMiliQ water 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2660455" y="3184896"/>
            <a:ext cx="1263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dirty="0" smtClean="0">
                <a:solidFill>
                  <a:schemeClr val="tx1"/>
                </a:solidFill>
              </a:rPr>
              <a:t>Either </a:t>
            </a:r>
          </a:p>
          <a:p>
            <a:pPr algn="ctr"/>
            <a:r>
              <a:rPr lang="en-SG" sz="1000" b="1" u="sng" dirty="0" smtClean="0">
                <a:solidFill>
                  <a:srgbClr val="FF0000"/>
                </a:solidFill>
              </a:rPr>
              <a:t>0.2 µm </a:t>
            </a:r>
            <a:r>
              <a:rPr lang="en-SG" sz="1000" b="1" u="sng" dirty="0" smtClean="0">
                <a:solidFill>
                  <a:schemeClr val="tx1"/>
                </a:solidFill>
              </a:rPr>
              <a:t>or </a:t>
            </a:r>
            <a:r>
              <a:rPr lang="en-SG" sz="1000" b="1" u="sng" dirty="0">
                <a:solidFill>
                  <a:srgbClr val="FF0000"/>
                </a:solidFill>
              </a:rPr>
              <a:t>0.45 µm</a:t>
            </a:r>
            <a:endParaRPr lang="en-SG" sz="1000" u="sng" dirty="0">
              <a:solidFill>
                <a:srgbClr val="FF0000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4B4C451-BCA5-4FDC-AEA2-B68511FF5C1B}"/>
              </a:ext>
            </a:extLst>
          </p:cNvPr>
          <p:cNvSpPr/>
          <p:nvPr/>
        </p:nvSpPr>
        <p:spPr>
          <a:xfrm>
            <a:off x="6594649" y="2590943"/>
            <a:ext cx="1933698" cy="1126393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80" name="Picture 79">
            <a:extLst>
              <a:ext uri="{FF2B5EF4-FFF2-40B4-BE49-F238E27FC236}">
                <a16:creationId xmlns:a16="http://schemas.microsoft.com/office/drawing/2014/main" id="{91BB8FE0-208C-4978-A550-E683F03CD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6097" y="2914827"/>
            <a:ext cx="1831014" cy="734055"/>
          </a:xfrm>
          <a:prstGeom prst="rect">
            <a:avLst/>
          </a:prstGeom>
          <a:ln>
            <a:noFill/>
          </a:ln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38153417-7BCF-44D7-8CBD-7E1E4B499866}"/>
              </a:ext>
            </a:extLst>
          </p:cNvPr>
          <p:cNvSpPr txBox="1"/>
          <p:nvPr/>
        </p:nvSpPr>
        <p:spPr>
          <a:xfrm>
            <a:off x="6637498" y="2612735"/>
            <a:ext cx="1477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800" b="1" dirty="0" err="1"/>
              <a:t>QIAamp</a:t>
            </a:r>
            <a:r>
              <a:rPr lang="en-SG" sz="800" b="1" dirty="0"/>
              <a:t> DNA mini kit consumables</a:t>
            </a:r>
            <a:endParaRPr lang="en-SG" sz="800" dirty="0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1215940" y="3064353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2660455" y="2618621"/>
            <a:ext cx="1130964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>
                <a:solidFill>
                  <a:schemeClr val="bg2"/>
                </a:solidFill>
              </a:rPr>
              <a:t>2.  Filter </a:t>
            </a:r>
            <a:r>
              <a:rPr lang="en-SG" sz="1000" dirty="0" smtClean="0">
                <a:solidFill>
                  <a:schemeClr val="bg2"/>
                </a:solidFill>
              </a:rPr>
              <a:t>water </a:t>
            </a:r>
            <a:r>
              <a:rPr lang="en-SG" sz="1000" dirty="0">
                <a:solidFill>
                  <a:schemeClr val="bg2"/>
                </a:solidFill>
              </a:rPr>
              <a:t>sample through </a:t>
            </a:r>
            <a:r>
              <a:rPr lang="en-SG" sz="1000" dirty="0" smtClean="0">
                <a:solidFill>
                  <a:schemeClr val="bg2"/>
                </a:solidFill>
              </a:rPr>
              <a:t>syringe filter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3978019" y="2612735"/>
            <a:ext cx="1130964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3. </a:t>
            </a:r>
            <a:r>
              <a:rPr lang="en-SG" sz="1000" b="1" dirty="0" smtClean="0">
                <a:solidFill>
                  <a:schemeClr val="bg2"/>
                </a:solidFill>
              </a:rPr>
              <a:t>Reverse</a:t>
            </a:r>
            <a:r>
              <a:rPr lang="en-SG" sz="1000" dirty="0" smtClean="0">
                <a:solidFill>
                  <a:schemeClr val="bg2"/>
                </a:solidFill>
              </a:rPr>
              <a:t> lysis buffer through the same filter 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3978019" y="3213288"/>
            <a:ext cx="12837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b="1" u="sng" dirty="0" smtClean="0">
                <a:solidFill>
                  <a:srgbClr val="FF0000"/>
                </a:solidFill>
              </a:rPr>
              <a:t>1000 </a:t>
            </a:r>
            <a:r>
              <a:rPr lang="en-SG" sz="1000" b="1" u="sng" dirty="0">
                <a:solidFill>
                  <a:srgbClr val="FF0000"/>
                </a:solidFill>
              </a:rPr>
              <a:t>µL</a:t>
            </a:r>
            <a:endParaRPr lang="en-SG" sz="1000" u="sng" dirty="0">
              <a:solidFill>
                <a:srgbClr val="FF0000"/>
              </a:solidFill>
            </a:endParaRPr>
          </a:p>
        </p:txBody>
      </p:sp>
      <p:sp>
        <p:nvSpPr>
          <p:cNvPr id="86" name="Right Arrow 85"/>
          <p:cNvSpPr/>
          <p:nvPr/>
        </p:nvSpPr>
        <p:spPr>
          <a:xfrm>
            <a:off x="2439655" y="2753313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7" name="Right Arrow 86"/>
          <p:cNvSpPr/>
          <p:nvPr/>
        </p:nvSpPr>
        <p:spPr>
          <a:xfrm>
            <a:off x="3769457" y="2671987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EFB276BD-C726-4872-B253-210F5054ED32}"/>
              </a:ext>
            </a:extLst>
          </p:cNvPr>
          <p:cNvSpPr/>
          <p:nvPr/>
        </p:nvSpPr>
        <p:spPr>
          <a:xfrm>
            <a:off x="2558910" y="3083437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3910325" y="3058710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5283640" y="2618620"/>
            <a:ext cx="1130964" cy="541405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4. </a:t>
            </a:r>
            <a:r>
              <a:rPr lang="en-SG" sz="1000" b="1" dirty="0" smtClean="0">
                <a:solidFill>
                  <a:schemeClr val="bg2"/>
                </a:solidFill>
              </a:rPr>
              <a:t>Heat 80degC </a:t>
            </a:r>
            <a:r>
              <a:rPr lang="en-SG" sz="1000" dirty="0" smtClean="0">
                <a:solidFill>
                  <a:schemeClr val="bg2"/>
                </a:solidFill>
              </a:rPr>
              <a:t>for 10 minutes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5219493" y="3073592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6479920" y="3563845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3" name="Right Arrow 92"/>
          <p:cNvSpPr/>
          <p:nvPr/>
        </p:nvSpPr>
        <p:spPr>
          <a:xfrm>
            <a:off x="5064145" y="2636355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4" name="Right Arrow 93"/>
          <p:cNvSpPr/>
          <p:nvPr/>
        </p:nvSpPr>
        <p:spPr>
          <a:xfrm>
            <a:off x="6395021" y="2633399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5" name="Rectangle 94"/>
          <p:cNvSpPr/>
          <p:nvPr/>
        </p:nvSpPr>
        <p:spPr>
          <a:xfrm>
            <a:off x="1161050" y="3683109"/>
            <a:ext cx="13083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3087"/>
                </a:solidFill>
              </a:rPr>
              <a:t>Heating After</a:t>
            </a:r>
            <a:endParaRPr lang="en-SG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3347559" y="1002874"/>
            <a:ext cx="1329319" cy="796533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DEAD</a:t>
            </a:r>
            <a:br>
              <a:rPr lang="en-SG" sz="1000" dirty="0" smtClean="0">
                <a:solidFill>
                  <a:schemeClr val="bg2"/>
                </a:solidFill>
              </a:rPr>
            </a:br>
            <a:r>
              <a:rPr lang="en-SG" sz="1000" dirty="0" smtClean="0">
                <a:solidFill>
                  <a:schemeClr val="bg2"/>
                </a:solidFill>
              </a:rPr>
              <a:t>100ul of culture was heated at 95</a:t>
            </a:r>
            <a:r>
              <a:rPr lang="en-SG" sz="1000" b="1" dirty="0" smtClean="0">
                <a:solidFill>
                  <a:schemeClr val="bg2"/>
                </a:solidFill>
              </a:rPr>
              <a:t>degC for 10mins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1228663" y="1003126"/>
            <a:ext cx="1329319" cy="796282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u="sng" dirty="0" smtClean="0">
                <a:solidFill>
                  <a:schemeClr val="bg2"/>
                </a:solidFill>
              </a:rPr>
              <a:t>LIVE</a:t>
            </a:r>
            <a:r>
              <a:rPr lang="en-SG" sz="1000" dirty="0" smtClean="0">
                <a:solidFill>
                  <a:schemeClr val="bg2"/>
                </a:solidFill>
              </a:rPr>
              <a:t/>
            </a:r>
            <a:br>
              <a:rPr lang="en-SG" sz="1000" dirty="0" smtClean="0">
                <a:solidFill>
                  <a:schemeClr val="bg2"/>
                </a:solidFill>
              </a:rPr>
            </a:br>
            <a:r>
              <a:rPr lang="en-SG" sz="1000" dirty="0" smtClean="0">
                <a:solidFill>
                  <a:schemeClr val="bg2"/>
                </a:solidFill>
              </a:rPr>
              <a:t>100ul of culture was </a:t>
            </a:r>
            <a:r>
              <a:rPr lang="en-SG" sz="1000" dirty="0" err="1" smtClean="0">
                <a:solidFill>
                  <a:schemeClr val="bg2"/>
                </a:solidFill>
              </a:rPr>
              <a:t>aliquoted</a:t>
            </a:r>
            <a:endParaRPr lang="en-SG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1813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252;g121c87ed308_1_0"/>
          <p:cNvSpPr txBox="1"/>
          <p:nvPr/>
        </p:nvSpPr>
        <p:spPr>
          <a:xfrm>
            <a:off x="789709" y="112962"/>
            <a:ext cx="7629896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buAutoNum type="arabicPeriod"/>
            </a:pPr>
            <a:r>
              <a:rPr lang="en-US" sz="1800" b="1" dirty="0">
                <a:solidFill>
                  <a:schemeClr val="tx1"/>
                </a:solidFill>
              </a:rPr>
              <a:t>Membrane Filtration: Syringe Filter with 10mL spiked with Live and “Dead” sample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3055" y="1200150"/>
            <a:ext cx="66865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48965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252;g121c87ed308_1_0"/>
          <p:cNvSpPr txBox="1"/>
          <p:nvPr/>
        </p:nvSpPr>
        <p:spPr>
          <a:xfrm>
            <a:off x="901387" y="310247"/>
            <a:ext cx="7870802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3087"/>
              </a:buClr>
              <a:buSzPts val="1600"/>
            </a:pPr>
            <a:r>
              <a:rPr lang="fr-FR" sz="2000" b="1" dirty="0" err="1">
                <a:solidFill>
                  <a:schemeClr val="tx1"/>
                </a:solidFill>
              </a:rPr>
              <a:t>Testing</a:t>
            </a:r>
            <a:r>
              <a:rPr lang="fr-FR" sz="2000" b="1" dirty="0">
                <a:solidFill>
                  <a:schemeClr val="tx1"/>
                </a:solidFill>
              </a:rPr>
              <a:t> </a:t>
            </a:r>
            <a:r>
              <a:rPr lang="fr-FR" sz="2000" b="1" dirty="0" err="1">
                <a:solidFill>
                  <a:schemeClr val="tx1"/>
                </a:solidFill>
              </a:rPr>
              <a:t>Potential</a:t>
            </a:r>
            <a:r>
              <a:rPr lang="fr-FR" sz="2000" b="1" dirty="0">
                <a:solidFill>
                  <a:schemeClr val="tx1"/>
                </a:solidFill>
              </a:rPr>
              <a:t> </a:t>
            </a:r>
            <a:r>
              <a:rPr lang="fr-FR" sz="2000" b="1" dirty="0" err="1">
                <a:solidFill>
                  <a:schemeClr val="tx1"/>
                </a:solidFill>
              </a:rPr>
              <a:t>elution</a:t>
            </a:r>
            <a:r>
              <a:rPr lang="fr-FR" sz="2000" b="1" dirty="0">
                <a:solidFill>
                  <a:schemeClr val="tx1"/>
                </a:solidFill>
              </a:rPr>
              <a:t> buffers - AE, ce8, ce8.4 and ZE</a:t>
            </a:r>
            <a:endParaRPr sz="1600" b="1" i="0" u="none" strike="noStrike" cap="none" dirty="0">
              <a:solidFill>
                <a:srgbClr val="0070C0"/>
              </a:solidFill>
            </a:endParaRPr>
          </a:p>
        </p:txBody>
      </p:sp>
      <p:sp>
        <p:nvSpPr>
          <p:cNvPr id="12" name="AutoShape 12" descr="Rankam Syringe Filter, for Clinical And Laboratory, Rs 12/piece | ID:  2083205313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C84261F-6589-47D6-BF8E-000410C80862}"/>
              </a:ext>
            </a:extLst>
          </p:cNvPr>
          <p:cNvSpPr/>
          <p:nvPr/>
        </p:nvSpPr>
        <p:spPr>
          <a:xfrm>
            <a:off x="1169986" y="837497"/>
            <a:ext cx="7735118" cy="17917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1307070" y="1082391"/>
            <a:ext cx="1235986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1. </a:t>
            </a:r>
            <a:r>
              <a:rPr lang="en-SG" sz="1000" dirty="0" err="1" smtClean="0">
                <a:solidFill>
                  <a:schemeClr val="bg2"/>
                </a:solidFill>
              </a:rPr>
              <a:t>Aliquote</a:t>
            </a:r>
            <a:r>
              <a:rPr lang="en-SG" sz="1000" dirty="0" smtClean="0">
                <a:solidFill>
                  <a:schemeClr val="bg2"/>
                </a:solidFill>
              </a:rPr>
              <a:t> 100ul of culture 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1294881" y="1534009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2739396" y="1088277"/>
            <a:ext cx="1130964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>
                <a:solidFill>
                  <a:schemeClr val="bg2"/>
                </a:solidFill>
              </a:rPr>
              <a:t>2.  </a:t>
            </a:r>
            <a:r>
              <a:rPr lang="en-SG" sz="1000" dirty="0" smtClean="0">
                <a:solidFill>
                  <a:schemeClr val="bg2"/>
                </a:solidFill>
              </a:rPr>
              <a:t>Add 500ul of ES Lysis buffer</a:t>
            </a:r>
            <a:r>
              <a:rPr lang="en-SG" sz="1000" dirty="0" smtClean="0">
                <a:solidFill>
                  <a:schemeClr val="bg2"/>
                </a:solidFill>
              </a:rPr>
              <a:t> 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66" name="Right Arrow 65"/>
          <p:cNvSpPr/>
          <p:nvPr/>
        </p:nvSpPr>
        <p:spPr>
          <a:xfrm>
            <a:off x="2518596" y="1222969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7" name="Right Arrow 66"/>
          <p:cNvSpPr/>
          <p:nvPr/>
        </p:nvSpPr>
        <p:spPr>
          <a:xfrm>
            <a:off x="3848398" y="1141643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FB276BD-C726-4872-B253-210F5054ED32}"/>
              </a:ext>
            </a:extLst>
          </p:cNvPr>
          <p:cNvSpPr/>
          <p:nvPr/>
        </p:nvSpPr>
        <p:spPr>
          <a:xfrm>
            <a:off x="2637851" y="1553093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4063887" y="1093036"/>
            <a:ext cx="1130964" cy="541405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3. </a:t>
            </a:r>
            <a:r>
              <a:rPr lang="en-SG" sz="1000" b="1" dirty="0">
                <a:solidFill>
                  <a:schemeClr val="bg2"/>
                </a:solidFill>
              </a:rPr>
              <a:t>Heat </a:t>
            </a:r>
            <a:r>
              <a:rPr lang="en-SG" sz="1000" b="1" dirty="0" smtClean="0">
                <a:solidFill>
                  <a:schemeClr val="bg2"/>
                </a:solidFill>
              </a:rPr>
              <a:t>at 80degC </a:t>
            </a:r>
            <a:r>
              <a:rPr lang="en-SG" sz="1000" dirty="0">
                <a:solidFill>
                  <a:schemeClr val="bg2"/>
                </a:solidFill>
              </a:rPr>
              <a:t>for 10 minutes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3928959" y="1534009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4B4C451-BCA5-4FDC-AEA2-B68511FF5C1B}"/>
              </a:ext>
            </a:extLst>
          </p:cNvPr>
          <p:cNvSpPr/>
          <p:nvPr/>
        </p:nvSpPr>
        <p:spPr>
          <a:xfrm>
            <a:off x="5377828" y="1051675"/>
            <a:ext cx="1933698" cy="1126393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100" name="Picture 99">
            <a:extLst>
              <a:ext uri="{FF2B5EF4-FFF2-40B4-BE49-F238E27FC236}">
                <a16:creationId xmlns:a16="http://schemas.microsoft.com/office/drawing/2014/main" id="{91BB8FE0-208C-4978-A550-E683F03CD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9276" y="1375559"/>
            <a:ext cx="1831014" cy="734055"/>
          </a:xfrm>
          <a:prstGeom prst="rect">
            <a:avLst/>
          </a:prstGeom>
          <a:ln>
            <a:noFill/>
          </a:ln>
        </p:spPr>
      </p:pic>
      <p:sp>
        <p:nvSpPr>
          <p:cNvPr id="101" name="TextBox 100">
            <a:extLst>
              <a:ext uri="{FF2B5EF4-FFF2-40B4-BE49-F238E27FC236}">
                <a16:creationId xmlns:a16="http://schemas.microsoft.com/office/drawing/2014/main" id="{38153417-7BCF-44D7-8CBD-7E1E4B499866}"/>
              </a:ext>
            </a:extLst>
          </p:cNvPr>
          <p:cNvSpPr txBox="1"/>
          <p:nvPr/>
        </p:nvSpPr>
        <p:spPr>
          <a:xfrm>
            <a:off x="5420677" y="1073467"/>
            <a:ext cx="1477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800" b="1" dirty="0" err="1"/>
              <a:t>QIAamp</a:t>
            </a:r>
            <a:r>
              <a:rPr lang="en-SG" sz="800" b="1" dirty="0"/>
              <a:t> DNA mini kit consumables</a:t>
            </a:r>
            <a:endParaRPr lang="en-SG" sz="800" dirty="0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5263099" y="2024577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03" name="Right Arrow 102"/>
          <p:cNvSpPr/>
          <p:nvPr/>
        </p:nvSpPr>
        <p:spPr>
          <a:xfrm>
            <a:off x="5178200" y="1094131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7402424" y="1162803"/>
            <a:ext cx="1502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000" dirty="0" smtClean="0">
                <a:solidFill>
                  <a:schemeClr val="tx1"/>
                </a:solidFill>
              </a:rPr>
              <a:t>Elution with</a:t>
            </a:r>
          </a:p>
          <a:p>
            <a:pPr marL="171450" indent="-171450">
              <a:buFontTx/>
              <a:buChar char="-"/>
            </a:pPr>
            <a:r>
              <a:rPr lang="en-SG" sz="1000" dirty="0" err="1" smtClean="0">
                <a:solidFill>
                  <a:schemeClr val="tx1"/>
                </a:solidFill>
              </a:rPr>
              <a:t>Qiagen’s</a:t>
            </a:r>
            <a:r>
              <a:rPr lang="en-SG" sz="1000" dirty="0" smtClean="0">
                <a:solidFill>
                  <a:schemeClr val="tx1"/>
                </a:solidFill>
              </a:rPr>
              <a:t> AE Buffer</a:t>
            </a:r>
          </a:p>
          <a:p>
            <a:pPr marL="171450" indent="-171450">
              <a:buFontTx/>
              <a:buChar char="-"/>
            </a:pPr>
            <a:r>
              <a:rPr lang="en-SG" sz="1000" dirty="0" smtClean="0">
                <a:solidFill>
                  <a:schemeClr val="tx1"/>
                </a:solidFill>
              </a:rPr>
              <a:t>Ce8</a:t>
            </a:r>
          </a:p>
          <a:p>
            <a:pPr marL="171450" indent="-171450">
              <a:buFontTx/>
              <a:buChar char="-"/>
            </a:pPr>
            <a:r>
              <a:rPr lang="en-SG" sz="1000" dirty="0" smtClean="0">
                <a:solidFill>
                  <a:schemeClr val="tx1"/>
                </a:solidFill>
              </a:rPr>
              <a:t>Ce8.4</a:t>
            </a:r>
          </a:p>
          <a:p>
            <a:pPr marL="171450" indent="-171450">
              <a:buFontTx/>
              <a:buChar char="-"/>
            </a:pPr>
            <a:r>
              <a:rPr lang="en-SG" sz="1000" dirty="0" smtClean="0">
                <a:solidFill>
                  <a:schemeClr val="tx1"/>
                </a:solidFill>
              </a:rPr>
              <a:t>ZE</a:t>
            </a:r>
            <a:endParaRPr lang="en-SG" sz="1000" dirty="0">
              <a:solidFill>
                <a:srgbClr val="FF0000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C84261F-6589-47D6-BF8E-000410C80862}"/>
              </a:ext>
            </a:extLst>
          </p:cNvPr>
          <p:cNvSpPr/>
          <p:nvPr/>
        </p:nvSpPr>
        <p:spPr>
          <a:xfrm>
            <a:off x="1169986" y="2881224"/>
            <a:ext cx="7735118" cy="15947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1307070" y="3126118"/>
            <a:ext cx="1235986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1. </a:t>
            </a:r>
            <a:r>
              <a:rPr lang="en-SG" sz="1000" dirty="0" err="1" smtClean="0">
                <a:solidFill>
                  <a:schemeClr val="bg2"/>
                </a:solidFill>
              </a:rPr>
              <a:t>Aliquote</a:t>
            </a:r>
            <a:r>
              <a:rPr lang="en-SG" sz="1000" dirty="0" smtClean="0">
                <a:solidFill>
                  <a:schemeClr val="bg2"/>
                </a:solidFill>
              </a:rPr>
              <a:t> 100ul of culture 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1294881" y="3577736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2739396" y="3132004"/>
            <a:ext cx="1130964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>
                <a:solidFill>
                  <a:schemeClr val="bg2"/>
                </a:solidFill>
              </a:rPr>
              <a:t>2.  </a:t>
            </a:r>
            <a:r>
              <a:rPr lang="en-SG" sz="1000" dirty="0" smtClean="0">
                <a:solidFill>
                  <a:schemeClr val="bg2"/>
                </a:solidFill>
              </a:rPr>
              <a:t>Add 500ul of ES Lysis buffer</a:t>
            </a:r>
            <a:r>
              <a:rPr lang="en-SG" sz="1000" dirty="0" smtClean="0">
                <a:solidFill>
                  <a:schemeClr val="bg2"/>
                </a:solidFill>
              </a:rPr>
              <a:t> 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109" name="Right Arrow 108"/>
          <p:cNvSpPr/>
          <p:nvPr/>
        </p:nvSpPr>
        <p:spPr>
          <a:xfrm>
            <a:off x="2518596" y="3266696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0" name="Right Arrow 109"/>
          <p:cNvSpPr/>
          <p:nvPr/>
        </p:nvSpPr>
        <p:spPr>
          <a:xfrm>
            <a:off x="3848398" y="3185370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EFB276BD-C726-4872-B253-210F5054ED32}"/>
              </a:ext>
            </a:extLst>
          </p:cNvPr>
          <p:cNvSpPr/>
          <p:nvPr/>
        </p:nvSpPr>
        <p:spPr>
          <a:xfrm>
            <a:off x="2637851" y="3596820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4063887" y="3136763"/>
            <a:ext cx="1130964" cy="541405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3. </a:t>
            </a:r>
            <a:r>
              <a:rPr lang="en-SG" sz="1000" b="1" dirty="0">
                <a:solidFill>
                  <a:schemeClr val="bg2"/>
                </a:solidFill>
              </a:rPr>
              <a:t>Heat </a:t>
            </a:r>
            <a:r>
              <a:rPr lang="en-SG" sz="1000" b="1" dirty="0" smtClean="0">
                <a:solidFill>
                  <a:schemeClr val="bg2"/>
                </a:solidFill>
              </a:rPr>
              <a:t>at 80degC </a:t>
            </a:r>
            <a:r>
              <a:rPr lang="en-SG" sz="1000" dirty="0">
                <a:solidFill>
                  <a:schemeClr val="bg2"/>
                </a:solidFill>
              </a:rPr>
              <a:t>for 10 minutes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3928959" y="3577736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18" name="Right Arrow 117"/>
          <p:cNvSpPr/>
          <p:nvPr/>
        </p:nvSpPr>
        <p:spPr>
          <a:xfrm>
            <a:off x="5178200" y="3137858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6745453" y="3769167"/>
            <a:ext cx="18920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000" dirty="0" smtClean="0">
                <a:solidFill>
                  <a:schemeClr val="tx1"/>
                </a:solidFill>
              </a:rPr>
              <a:t>Elution with</a:t>
            </a:r>
          </a:p>
          <a:p>
            <a:pPr marL="171450" indent="-171450">
              <a:buFontTx/>
              <a:buChar char="-"/>
            </a:pPr>
            <a:r>
              <a:rPr lang="en-SG" sz="1000" dirty="0" err="1" smtClean="0">
                <a:solidFill>
                  <a:schemeClr val="tx1"/>
                </a:solidFill>
              </a:rPr>
              <a:t>Qiagen’s</a:t>
            </a:r>
            <a:r>
              <a:rPr lang="en-SG" sz="1000" dirty="0" smtClean="0">
                <a:solidFill>
                  <a:schemeClr val="tx1"/>
                </a:solidFill>
              </a:rPr>
              <a:t> AE Buffer</a:t>
            </a:r>
          </a:p>
          <a:p>
            <a:pPr marL="171450" indent="-171450">
              <a:buFontTx/>
              <a:buChar char="-"/>
            </a:pPr>
            <a:r>
              <a:rPr lang="en-SG" sz="1000" dirty="0" smtClean="0">
                <a:solidFill>
                  <a:schemeClr val="tx1"/>
                </a:solidFill>
              </a:rPr>
              <a:t>Variations of ZE Buffer</a:t>
            </a:r>
            <a:endParaRPr lang="en-SG" sz="1000" dirty="0">
              <a:solidFill>
                <a:srgbClr val="FF0000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5394980" y="3136762"/>
            <a:ext cx="1130964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>
                <a:solidFill>
                  <a:schemeClr val="bg2"/>
                </a:solidFill>
              </a:rPr>
              <a:t>4</a:t>
            </a:r>
            <a:r>
              <a:rPr lang="en-SG" sz="1000" dirty="0" smtClean="0">
                <a:solidFill>
                  <a:schemeClr val="bg2"/>
                </a:solidFill>
              </a:rPr>
              <a:t>.  Centrifuge for 16,060g for 10mins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5329779" y="3548259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25" name="Right Arrow 124"/>
          <p:cNvSpPr/>
          <p:nvPr/>
        </p:nvSpPr>
        <p:spPr>
          <a:xfrm>
            <a:off x="6502691" y="3127214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6719471" y="3080364"/>
            <a:ext cx="1130964" cy="641953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>
                <a:solidFill>
                  <a:schemeClr val="bg2"/>
                </a:solidFill>
              </a:rPr>
              <a:t>5</a:t>
            </a:r>
            <a:r>
              <a:rPr lang="en-SG" sz="1000" dirty="0" smtClean="0">
                <a:solidFill>
                  <a:schemeClr val="bg2"/>
                </a:solidFill>
              </a:rPr>
              <a:t>.  Remove supernatant and add 100ul of Elution buffer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6624072" y="3560751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294881" y="2306700"/>
            <a:ext cx="6654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To </a:t>
            </a:r>
            <a:r>
              <a:rPr lang="en-US" sz="1200" dirty="0" smtClean="0">
                <a:solidFill>
                  <a:srgbClr val="0070C0"/>
                </a:solidFill>
              </a:rPr>
              <a:t>test if any of the elution buffers is comparable to </a:t>
            </a:r>
            <a:r>
              <a:rPr lang="en-US" sz="1200" dirty="0" err="1" smtClean="0">
                <a:solidFill>
                  <a:srgbClr val="0070C0"/>
                </a:solidFill>
              </a:rPr>
              <a:t>Qiagen’s</a:t>
            </a:r>
            <a:r>
              <a:rPr lang="en-US" sz="1200" dirty="0" smtClean="0">
                <a:solidFill>
                  <a:srgbClr val="0070C0"/>
                </a:solidFill>
              </a:rPr>
              <a:t> Elution Buffer </a:t>
            </a:r>
            <a:endParaRPr lang="en-US" sz="1200" b="1" dirty="0" smtClean="0">
              <a:solidFill>
                <a:srgbClr val="0070C0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307070" y="4187860"/>
            <a:ext cx="5218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To </a:t>
            </a:r>
            <a:r>
              <a:rPr lang="en-US" sz="1200" dirty="0" smtClean="0">
                <a:solidFill>
                  <a:srgbClr val="0070C0"/>
                </a:solidFill>
              </a:rPr>
              <a:t>test if it is possible to eliminate the spin column from the workflow</a:t>
            </a:r>
            <a:endParaRPr lang="en-US" sz="1200" b="1" dirty="0" smtClean="0">
              <a:solidFill>
                <a:srgbClr val="0070C0"/>
              </a:solidFill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1054761" y="726747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1054761" y="2769624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endParaRPr lang="en-S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72976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78568" y="159529"/>
            <a:ext cx="7920880" cy="46912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+mn-lt"/>
              </a:rPr>
              <a:t>Testing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</a:rPr>
              <a:t>Potential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</a:rPr>
              <a:t>elution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 buffers - AE, ce8, ce8.4 and </a:t>
            </a:r>
            <a:r>
              <a:rPr lang="fr-FR" dirty="0" smtClean="0">
                <a:solidFill>
                  <a:schemeClr val="tx1"/>
                </a:solidFill>
                <a:latin typeface="+mn-lt"/>
              </a:rPr>
              <a:t>ZE </a:t>
            </a:r>
            <a:br>
              <a:rPr lang="fr-FR" dirty="0" smtClean="0">
                <a:solidFill>
                  <a:schemeClr val="tx1"/>
                </a:solidFill>
                <a:latin typeface="+mn-lt"/>
              </a:rPr>
            </a:br>
            <a:r>
              <a:rPr lang="fr-FR" dirty="0" err="1" smtClean="0">
                <a:solidFill>
                  <a:srgbClr val="FF0000"/>
                </a:solidFill>
                <a:latin typeface="+mn-lt"/>
              </a:rPr>
              <a:t>With</a:t>
            </a:r>
            <a:r>
              <a:rPr lang="fr-FR" dirty="0" smtClean="0">
                <a:solidFill>
                  <a:schemeClr val="tx1"/>
                </a:solidFill>
                <a:latin typeface="+mn-lt"/>
              </a:rPr>
              <a:t> Spin </a:t>
            </a:r>
            <a:r>
              <a:rPr lang="fr-FR" dirty="0" err="1" smtClean="0">
                <a:solidFill>
                  <a:schemeClr val="tx1"/>
                </a:solidFill>
                <a:latin typeface="+mn-lt"/>
              </a:rPr>
              <a:t>column</a:t>
            </a:r>
            <a:endParaRPr lang="en-US" dirty="0"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793" y="894707"/>
            <a:ext cx="2987995" cy="17781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2931" y="894707"/>
            <a:ext cx="2987993" cy="177813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793" y="2986954"/>
            <a:ext cx="2987995" cy="177813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2931" y="2986954"/>
            <a:ext cx="2987993" cy="177813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768289" y="682468"/>
            <a:ext cx="22862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Qiagen’s</a:t>
            </a:r>
            <a:r>
              <a:rPr lang="en-US" dirty="0" smtClean="0"/>
              <a:t> AE elution Buffer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6040" y="1177869"/>
            <a:ext cx="1047750" cy="381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98702" y="1187394"/>
            <a:ext cx="1038225" cy="3619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96040" y="3263074"/>
            <a:ext cx="1123950" cy="3524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7752" y="3263074"/>
            <a:ext cx="1019175" cy="3810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975970" y="682467"/>
            <a:ext cx="1617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Ce8 elution Buffer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027975" y="2746210"/>
            <a:ext cx="1766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Ce8.4 elution Buffer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75970" y="2746210"/>
            <a:ext cx="1518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ZE elution Buffer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9929" y="4728830"/>
            <a:ext cx="6654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ZE Elution </a:t>
            </a:r>
            <a:r>
              <a:rPr lang="en-US" sz="1200" dirty="0" smtClean="0">
                <a:solidFill>
                  <a:srgbClr val="0070C0"/>
                </a:solidFill>
              </a:rPr>
              <a:t>buffer is ~1 CT different from the </a:t>
            </a:r>
            <a:r>
              <a:rPr lang="en-US" sz="1200" dirty="0" err="1" smtClean="0">
                <a:solidFill>
                  <a:srgbClr val="0070C0"/>
                </a:solidFill>
              </a:rPr>
              <a:t>Qiagen</a:t>
            </a:r>
            <a:r>
              <a:rPr lang="en-US" sz="1200" dirty="0" err="1" smtClean="0">
                <a:solidFill>
                  <a:srgbClr val="0070C0"/>
                </a:solidFill>
              </a:rPr>
              <a:t>’s</a:t>
            </a:r>
            <a:r>
              <a:rPr lang="en-US" sz="1200" dirty="0" smtClean="0">
                <a:solidFill>
                  <a:srgbClr val="0070C0"/>
                </a:solidFill>
              </a:rPr>
              <a:t> elution buffer </a:t>
            </a:r>
            <a:r>
              <a:rPr lang="en-US" sz="1200" b="1" dirty="0" smtClean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993630" y="538568"/>
            <a:ext cx="399069" cy="39816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9070516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78568" y="159529"/>
            <a:ext cx="7920880" cy="46912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+mn-lt"/>
              </a:rPr>
              <a:t>Testing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</a:rPr>
              <a:t>Potential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n-lt"/>
              </a:rPr>
              <a:t>elution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 buffers </a:t>
            </a:r>
            <a:r>
              <a:rPr lang="fr-FR" dirty="0" smtClean="0">
                <a:solidFill>
                  <a:schemeClr val="tx1"/>
                </a:solidFill>
                <a:latin typeface="+mn-lt"/>
              </a:rPr>
              <a:t>– AE, ZE, ZE2, ZE3 </a:t>
            </a:r>
            <a:br>
              <a:rPr lang="fr-FR" dirty="0" smtClean="0">
                <a:solidFill>
                  <a:schemeClr val="tx1"/>
                </a:solidFill>
                <a:latin typeface="+mn-lt"/>
              </a:rPr>
            </a:br>
            <a:r>
              <a:rPr lang="fr-FR" dirty="0" err="1" smtClean="0">
                <a:solidFill>
                  <a:srgbClr val="FF0000"/>
                </a:solidFill>
                <a:latin typeface="+mn-lt"/>
              </a:rPr>
              <a:t>Without</a:t>
            </a:r>
            <a:r>
              <a:rPr lang="fr-FR" dirty="0" smtClean="0">
                <a:solidFill>
                  <a:schemeClr val="tx1"/>
                </a:solidFill>
                <a:latin typeface="+mn-lt"/>
              </a:rPr>
              <a:t> Spin </a:t>
            </a:r>
            <a:r>
              <a:rPr lang="fr-FR" dirty="0" err="1" smtClean="0">
                <a:solidFill>
                  <a:schemeClr val="tx1"/>
                </a:solidFill>
                <a:latin typeface="+mn-lt"/>
              </a:rPr>
              <a:t>Column</a:t>
            </a:r>
            <a:endParaRPr lang="en-US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68289" y="682468"/>
            <a:ext cx="22862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Qiagen’s</a:t>
            </a:r>
            <a:r>
              <a:rPr lang="en-US" dirty="0" smtClean="0"/>
              <a:t> AE elution Buffer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975970" y="682467"/>
            <a:ext cx="1518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ZE elution Buffer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411979" y="4657411"/>
            <a:ext cx="665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The variations of the ZE buffer work slightly better than </a:t>
            </a:r>
            <a:r>
              <a:rPr lang="en-US" sz="1200" b="1" dirty="0" err="1">
                <a:solidFill>
                  <a:srgbClr val="0070C0"/>
                </a:solidFill>
              </a:rPr>
              <a:t>Q</a:t>
            </a:r>
            <a:r>
              <a:rPr lang="en-US" sz="1200" b="1" dirty="0" err="1" smtClean="0">
                <a:solidFill>
                  <a:srgbClr val="0070C0"/>
                </a:solidFill>
              </a:rPr>
              <a:t>iagen’s</a:t>
            </a:r>
            <a:r>
              <a:rPr lang="en-US" sz="1200" b="1" dirty="0" smtClean="0">
                <a:solidFill>
                  <a:srgbClr val="0070C0"/>
                </a:solidFill>
              </a:rPr>
              <a:t> AE buffer without spin column but not as well as with a column.  </a:t>
            </a:r>
            <a:r>
              <a:rPr lang="en-US" sz="1200" b="1" dirty="0" smtClean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1000362" y="521446"/>
            <a:ext cx="399069" cy="39816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endParaRPr lang="en-SG" dirty="0">
              <a:solidFill>
                <a:schemeClr val="tx1"/>
              </a:solidFill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767" y="929059"/>
            <a:ext cx="2987995" cy="1743779"/>
          </a:xfrm>
          <a:prstGeom prst="rect">
            <a:avLst/>
          </a:prstGeom>
        </p:spPr>
      </p:pic>
      <p:cxnSp>
        <p:nvCxnSpPr>
          <p:cNvPr id="28" name="Straight Arrow Connector 27"/>
          <p:cNvCxnSpPr/>
          <p:nvPr/>
        </p:nvCxnSpPr>
        <p:spPr>
          <a:xfrm flipV="1">
            <a:off x="2369644" y="1858836"/>
            <a:ext cx="546442" cy="72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1601899" y="1725486"/>
            <a:ext cx="93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C00000"/>
                </a:solidFill>
              </a:rPr>
              <a:t>With spin Column</a:t>
            </a:r>
            <a:endParaRPr lang="en-SG" sz="900" dirty="0">
              <a:solidFill>
                <a:srgbClr val="C0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533300" y="2194859"/>
            <a:ext cx="546442" cy="72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1842565" y="1990675"/>
            <a:ext cx="106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C00000"/>
                </a:solidFill>
              </a:rPr>
              <a:t>Without spin </a:t>
            </a:r>
          </a:p>
          <a:p>
            <a:r>
              <a:rPr lang="en-US" sz="900" dirty="0" smtClean="0">
                <a:solidFill>
                  <a:srgbClr val="C00000"/>
                </a:solidFill>
              </a:rPr>
              <a:t>Column</a:t>
            </a:r>
            <a:endParaRPr lang="en-SG" sz="90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749" y="1146434"/>
            <a:ext cx="733699" cy="5213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5507" y="929059"/>
            <a:ext cx="2987993" cy="17555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2758" y="1221352"/>
            <a:ext cx="733425" cy="371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9767" y="2901486"/>
            <a:ext cx="2987995" cy="16917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20073" y="3169954"/>
            <a:ext cx="714375" cy="371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05506" y="2901486"/>
            <a:ext cx="2987993" cy="169170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2758" y="3162368"/>
            <a:ext cx="733425" cy="371475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TextBox 32"/>
          <p:cNvSpPr txBox="1"/>
          <p:nvPr/>
        </p:nvSpPr>
        <p:spPr>
          <a:xfrm>
            <a:off x="1984582" y="2655232"/>
            <a:ext cx="1617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ZE2 elution Buffer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690626" y="2641466"/>
            <a:ext cx="1617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ZE3 elution Buffer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6564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252;g121c87ed308_1_0"/>
          <p:cNvSpPr txBox="1"/>
          <p:nvPr/>
        </p:nvSpPr>
        <p:spPr>
          <a:xfrm>
            <a:off x="912662" y="105080"/>
            <a:ext cx="7955043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Membrane Filtration: Syringe filter </a:t>
            </a:r>
            <a:r>
              <a:rPr lang="en-US" sz="1800" dirty="0">
                <a:solidFill>
                  <a:schemeClr val="tx1"/>
                </a:solidFill>
              </a:rPr>
              <a:t>with spiked samples into </a:t>
            </a:r>
            <a:r>
              <a:rPr lang="en-US" sz="1800" b="1" dirty="0">
                <a:solidFill>
                  <a:schemeClr val="tx1"/>
                </a:solidFill>
              </a:rPr>
              <a:t>10 mL of Clean Tap water, Tap water, LB Broth &amp; </a:t>
            </a:r>
            <a:r>
              <a:rPr lang="en-US" sz="1800" b="1" dirty="0" err="1">
                <a:solidFill>
                  <a:schemeClr val="tx1"/>
                </a:solidFill>
              </a:rPr>
              <a:t>MilliQ</a:t>
            </a:r>
            <a:r>
              <a:rPr lang="en-US" sz="1800" b="1" dirty="0">
                <a:solidFill>
                  <a:schemeClr val="tx1"/>
                </a:solidFill>
              </a:rPr>
              <a:t> Water (10mL &amp; 500 mL)</a:t>
            </a:r>
          </a:p>
        </p:txBody>
      </p:sp>
      <p:sp>
        <p:nvSpPr>
          <p:cNvPr id="12" name="AutoShape 12" descr="Rankam Syringe Filter, for Clinical And Laboratory, Rs 12/piece | ID:  2083205313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TextBox 40"/>
          <p:cNvSpPr txBox="1"/>
          <p:nvPr/>
        </p:nvSpPr>
        <p:spPr>
          <a:xfrm>
            <a:off x="1509758" y="4329892"/>
            <a:ext cx="7503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To </a:t>
            </a:r>
            <a:r>
              <a:rPr lang="en-US" sz="1200" b="1" dirty="0" smtClean="0">
                <a:solidFill>
                  <a:srgbClr val="0070C0"/>
                </a:solidFill>
              </a:rPr>
              <a:t>determine if the different medium accounts for the losses during extraction</a:t>
            </a:r>
            <a:endParaRPr lang="en-US" sz="1200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To determine if the volume of medium (</a:t>
            </a:r>
            <a:r>
              <a:rPr lang="en-US" sz="1200" b="1" dirty="0" err="1" smtClean="0">
                <a:solidFill>
                  <a:srgbClr val="0070C0"/>
                </a:solidFill>
              </a:rPr>
              <a:t>MilliQ</a:t>
            </a:r>
            <a:r>
              <a:rPr lang="en-US" sz="1200" b="1" dirty="0">
                <a:solidFill>
                  <a:srgbClr val="0070C0"/>
                </a:solidFill>
              </a:rPr>
              <a:t>) accounts for the losses during extraction</a:t>
            </a:r>
            <a:endParaRPr lang="en-US" sz="1200" b="1" dirty="0" smtClean="0">
              <a:solidFill>
                <a:srgbClr val="0070C0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C84261F-6589-47D6-BF8E-000410C80862}"/>
              </a:ext>
            </a:extLst>
          </p:cNvPr>
          <p:cNvSpPr/>
          <p:nvPr/>
        </p:nvSpPr>
        <p:spPr>
          <a:xfrm>
            <a:off x="1091046" y="1555508"/>
            <a:ext cx="7552141" cy="2021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1158125" y="1760556"/>
            <a:ext cx="1235986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1. Spiked in </a:t>
            </a:r>
            <a:r>
              <a:rPr lang="en-SG" sz="1000" i="1" dirty="0" smtClean="0">
                <a:solidFill>
                  <a:schemeClr val="bg2"/>
                </a:solidFill>
              </a:rPr>
              <a:t>E. coli</a:t>
            </a:r>
            <a:r>
              <a:rPr lang="en-SG" sz="1000" dirty="0" smtClean="0">
                <a:solidFill>
                  <a:schemeClr val="bg2"/>
                </a:solidFill>
              </a:rPr>
              <a:t> in </a:t>
            </a:r>
            <a:r>
              <a:rPr lang="en-SG" sz="1000" dirty="0" smtClean="0">
                <a:solidFill>
                  <a:schemeClr val="bg2"/>
                </a:solidFill>
              </a:rPr>
              <a:t>different mediums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2590451" y="2332717"/>
            <a:ext cx="1263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dirty="0" smtClean="0">
                <a:solidFill>
                  <a:schemeClr val="tx1"/>
                </a:solidFill>
              </a:rPr>
              <a:t>Either </a:t>
            </a:r>
          </a:p>
          <a:p>
            <a:pPr algn="ctr"/>
            <a:r>
              <a:rPr lang="en-SG" sz="1000" b="1" u="sng" dirty="0" smtClean="0">
                <a:solidFill>
                  <a:srgbClr val="FF0000"/>
                </a:solidFill>
              </a:rPr>
              <a:t>0.2 µm </a:t>
            </a:r>
            <a:r>
              <a:rPr lang="en-SG" sz="1000" b="1" u="sng" dirty="0" smtClean="0">
                <a:solidFill>
                  <a:schemeClr val="tx1"/>
                </a:solidFill>
              </a:rPr>
              <a:t>or </a:t>
            </a:r>
            <a:r>
              <a:rPr lang="en-SG" sz="1000" b="1" u="sng" dirty="0">
                <a:solidFill>
                  <a:srgbClr val="FF0000"/>
                </a:solidFill>
              </a:rPr>
              <a:t>0.45 µm</a:t>
            </a:r>
            <a:endParaRPr lang="en-SG" sz="1000" u="sng" dirty="0">
              <a:solidFill>
                <a:srgbClr val="FF0000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4B4C451-BCA5-4FDC-AEA2-B68511FF5C1B}"/>
              </a:ext>
            </a:extLst>
          </p:cNvPr>
          <p:cNvSpPr/>
          <p:nvPr/>
        </p:nvSpPr>
        <p:spPr>
          <a:xfrm>
            <a:off x="6524645" y="1738764"/>
            <a:ext cx="1933698" cy="1126393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80" name="Picture 79">
            <a:extLst>
              <a:ext uri="{FF2B5EF4-FFF2-40B4-BE49-F238E27FC236}">
                <a16:creationId xmlns:a16="http://schemas.microsoft.com/office/drawing/2014/main" id="{91BB8FE0-208C-4978-A550-E683F03CD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6093" y="2062648"/>
            <a:ext cx="1831014" cy="734055"/>
          </a:xfrm>
          <a:prstGeom prst="rect">
            <a:avLst/>
          </a:prstGeom>
          <a:ln>
            <a:noFill/>
          </a:ln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38153417-7BCF-44D7-8CBD-7E1E4B499866}"/>
              </a:ext>
            </a:extLst>
          </p:cNvPr>
          <p:cNvSpPr txBox="1"/>
          <p:nvPr/>
        </p:nvSpPr>
        <p:spPr>
          <a:xfrm>
            <a:off x="6567494" y="1760556"/>
            <a:ext cx="1477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800" b="1" dirty="0" err="1"/>
              <a:t>QIAamp</a:t>
            </a:r>
            <a:r>
              <a:rPr lang="en-SG" sz="800" b="1" dirty="0"/>
              <a:t> DNA mini kit consumables</a:t>
            </a:r>
            <a:endParaRPr lang="en-SG" sz="800" dirty="0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63DA367F-76D6-45E7-B9A8-E914798D0F48}"/>
              </a:ext>
            </a:extLst>
          </p:cNvPr>
          <p:cNvSpPr/>
          <p:nvPr/>
        </p:nvSpPr>
        <p:spPr>
          <a:xfrm>
            <a:off x="1145936" y="2212174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2590451" y="1766442"/>
            <a:ext cx="1130964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>
                <a:solidFill>
                  <a:schemeClr val="bg2"/>
                </a:solidFill>
              </a:rPr>
              <a:t>2.  Filter </a:t>
            </a:r>
            <a:r>
              <a:rPr lang="en-SG" sz="1000" dirty="0" smtClean="0">
                <a:solidFill>
                  <a:schemeClr val="bg2"/>
                </a:solidFill>
              </a:rPr>
              <a:t>water </a:t>
            </a:r>
            <a:r>
              <a:rPr lang="en-SG" sz="1000" dirty="0">
                <a:solidFill>
                  <a:schemeClr val="bg2"/>
                </a:solidFill>
              </a:rPr>
              <a:t>sample through </a:t>
            </a:r>
            <a:r>
              <a:rPr lang="en-SG" sz="1000" dirty="0" smtClean="0">
                <a:solidFill>
                  <a:schemeClr val="bg2"/>
                </a:solidFill>
              </a:rPr>
              <a:t>syringe filter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3908015" y="1760556"/>
            <a:ext cx="1130964" cy="541405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3. </a:t>
            </a:r>
            <a:r>
              <a:rPr lang="en-SG" sz="1000" b="1" dirty="0" smtClean="0">
                <a:solidFill>
                  <a:schemeClr val="bg2"/>
                </a:solidFill>
              </a:rPr>
              <a:t>Reverse</a:t>
            </a:r>
            <a:r>
              <a:rPr lang="en-SG" sz="1000" dirty="0" smtClean="0">
                <a:solidFill>
                  <a:schemeClr val="bg2"/>
                </a:solidFill>
              </a:rPr>
              <a:t> lysis buffer through the same filter 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3908015" y="2361109"/>
            <a:ext cx="1283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b="1" u="sng" dirty="0" smtClean="0">
                <a:solidFill>
                  <a:srgbClr val="FF0000"/>
                </a:solidFill>
              </a:rPr>
              <a:t>1000 µL Elution Buffer</a:t>
            </a:r>
            <a:endParaRPr lang="en-SG" sz="1000" u="sng" dirty="0">
              <a:solidFill>
                <a:srgbClr val="FF0000"/>
              </a:solidFill>
            </a:endParaRPr>
          </a:p>
        </p:txBody>
      </p:sp>
      <p:sp>
        <p:nvSpPr>
          <p:cNvPr id="86" name="Right Arrow 85"/>
          <p:cNvSpPr/>
          <p:nvPr/>
        </p:nvSpPr>
        <p:spPr>
          <a:xfrm>
            <a:off x="2369651" y="1901134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7" name="Right Arrow 86"/>
          <p:cNvSpPr/>
          <p:nvPr/>
        </p:nvSpPr>
        <p:spPr>
          <a:xfrm>
            <a:off x="3699453" y="1819808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EFB276BD-C726-4872-B253-210F5054ED32}"/>
              </a:ext>
            </a:extLst>
          </p:cNvPr>
          <p:cNvSpPr/>
          <p:nvPr/>
        </p:nvSpPr>
        <p:spPr>
          <a:xfrm>
            <a:off x="2488906" y="2231258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3840321" y="2206531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9526AFE2-5BEA-489A-9F82-8552EFD4CA37}"/>
              </a:ext>
            </a:extLst>
          </p:cNvPr>
          <p:cNvSpPr/>
          <p:nvPr/>
        </p:nvSpPr>
        <p:spPr>
          <a:xfrm>
            <a:off x="5213636" y="1766441"/>
            <a:ext cx="1130964" cy="541405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000" dirty="0" smtClean="0">
                <a:solidFill>
                  <a:schemeClr val="bg2"/>
                </a:solidFill>
              </a:rPr>
              <a:t>4. </a:t>
            </a:r>
            <a:r>
              <a:rPr lang="en-SG" sz="1000" b="1" dirty="0" smtClean="0">
                <a:solidFill>
                  <a:schemeClr val="bg2"/>
                </a:solidFill>
              </a:rPr>
              <a:t>Heat 80degC </a:t>
            </a:r>
            <a:r>
              <a:rPr lang="en-SG" sz="1000" dirty="0" smtClean="0">
                <a:solidFill>
                  <a:schemeClr val="bg2"/>
                </a:solidFill>
              </a:rPr>
              <a:t>for 10 minutes</a:t>
            </a:r>
            <a:endParaRPr lang="en-SG" sz="1000" dirty="0">
              <a:solidFill>
                <a:schemeClr val="bg2"/>
              </a:solidFill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5149489" y="2221413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14E4A892-5530-4A9E-8D64-D26774AD9B15}"/>
              </a:ext>
            </a:extLst>
          </p:cNvPr>
          <p:cNvSpPr/>
          <p:nvPr/>
        </p:nvSpPr>
        <p:spPr>
          <a:xfrm>
            <a:off x="6409916" y="2711666"/>
            <a:ext cx="252309" cy="238528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3" name="Right Arrow 92"/>
          <p:cNvSpPr/>
          <p:nvPr/>
        </p:nvSpPr>
        <p:spPr>
          <a:xfrm>
            <a:off x="4994141" y="1784176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4" name="Right Arrow 93"/>
          <p:cNvSpPr/>
          <p:nvPr/>
        </p:nvSpPr>
        <p:spPr>
          <a:xfrm>
            <a:off x="6325017" y="1781220"/>
            <a:ext cx="242762" cy="23391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C738FC1-6C1D-45D3-ADF2-0759A6AB3668}"/>
              </a:ext>
            </a:extLst>
          </p:cNvPr>
          <p:cNvSpPr txBox="1"/>
          <p:nvPr/>
        </p:nvSpPr>
        <p:spPr>
          <a:xfrm>
            <a:off x="1212718" y="2561164"/>
            <a:ext cx="13233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000" u="sng" dirty="0" smtClean="0">
                <a:solidFill>
                  <a:schemeClr val="tx1"/>
                </a:solidFill>
              </a:rPr>
              <a:t>Mediums </a:t>
            </a:r>
          </a:p>
          <a:p>
            <a:r>
              <a:rPr lang="en-SG" sz="1000" dirty="0" smtClean="0">
                <a:solidFill>
                  <a:srgbClr val="FF0000"/>
                </a:solidFill>
              </a:rPr>
              <a:t>- Tap water (10ml)</a:t>
            </a:r>
            <a:br>
              <a:rPr lang="en-SG" sz="1000" dirty="0" smtClean="0">
                <a:solidFill>
                  <a:srgbClr val="FF0000"/>
                </a:solidFill>
              </a:rPr>
            </a:br>
            <a:r>
              <a:rPr lang="en-SG" sz="1000" dirty="0" smtClean="0">
                <a:solidFill>
                  <a:srgbClr val="FF0000"/>
                </a:solidFill>
              </a:rPr>
              <a:t>- LB Broth (10ml) </a:t>
            </a:r>
          </a:p>
          <a:p>
            <a:r>
              <a:rPr lang="en-SG" sz="1000" dirty="0" smtClean="0">
                <a:solidFill>
                  <a:srgbClr val="FF0000"/>
                </a:solidFill>
              </a:rPr>
              <a:t>- </a:t>
            </a:r>
            <a:r>
              <a:rPr lang="en-SG" sz="1000" dirty="0" err="1" smtClean="0">
                <a:solidFill>
                  <a:srgbClr val="FF0000"/>
                </a:solidFill>
              </a:rPr>
              <a:t>MilliQ</a:t>
            </a:r>
            <a:r>
              <a:rPr lang="en-SG" sz="1000" dirty="0" smtClean="0">
                <a:solidFill>
                  <a:srgbClr val="FF0000"/>
                </a:solidFill>
              </a:rPr>
              <a:t> Water</a:t>
            </a:r>
          </a:p>
          <a:p>
            <a:r>
              <a:rPr lang="en-SG" sz="1000" dirty="0" smtClean="0">
                <a:solidFill>
                  <a:srgbClr val="FF0000"/>
                </a:solidFill>
              </a:rPr>
              <a:t>(10ml &amp; 500ml) </a:t>
            </a:r>
            <a:r>
              <a:rPr lang="en-SG" sz="1000" dirty="0" smtClean="0">
                <a:solidFill>
                  <a:schemeClr val="tx1"/>
                </a:solidFill>
              </a:rPr>
              <a:t/>
            </a:r>
            <a:br>
              <a:rPr lang="en-SG" sz="1000" dirty="0" smtClean="0">
                <a:solidFill>
                  <a:schemeClr val="tx1"/>
                </a:solidFill>
              </a:rPr>
            </a:br>
            <a:endParaRPr lang="en-SG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54593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190" y="713015"/>
            <a:ext cx="7296150" cy="344805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371921" y="4161065"/>
            <a:ext cx="6864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à"/>
            </a:pP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Comparing 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10ml &amp; 500ml </a:t>
            </a:r>
            <a:r>
              <a:rPr lang="en-US" sz="8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MilliQ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 Water used, the difference in </a:t>
            </a:r>
            <a:r>
              <a:rPr lang="en-US" sz="8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ct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 (</a:t>
            </a:r>
            <a:r>
              <a:rPr lang="en-US" sz="8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ct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: 0.38 &amp; 0.44) shows that there are 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is 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small amount of loss during 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extraction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LB Broth and </a:t>
            </a:r>
            <a:r>
              <a:rPr lang="en-US" sz="8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MilliQ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 has about 1 Ct Difference </a:t>
            </a:r>
            <a:endParaRPr lang="en-US" sz="800" b="1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0.4um membrane is able to capture more bacteria</a:t>
            </a:r>
            <a:b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</a:br>
            <a:endParaRPr lang="en-US" sz="800" b="1" dirty="0">
              <a:solidFill>
                <a:srgbClr val="0070C0"/>
              </a:solidFill>
            </a:endParaRPr>
          </a:p>
          <a:p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en-US" sz="800" b="1" dirty="0">
                <a:solidFill>
                  <a:srgbClr val="0070C0"/>
                </a:solidFill>
              </a:rPr>
              <a:t>0.4um </a:t>
            </a:r>
          </a:p>
          <a:p>
            <a:pPr marL="171450" lvl="5" indent="-171450"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Based off the difference in </a:t>
            </a:r>
            <a:r>
              <a:rPr lang="en-US" sz="8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ct</a:t>
            </a:r>
            <a:r>
              <a:rPr lang="en-US" sz="800" b="1" dirty="0">
                <a:solidFill>
                  <a:srgbClr val="0070C0"/>
                </a:solidFill>
                <a:sym typeface="Wingdings" panose="05000000000000000000" pitchFamily="2" charset="2"/>
              </a:rPr>
              <a:t>, the different mediums only slightly affects the amount of bacteria captured. </a:t>
            </a:r>
          </a:p>
          <a:p>
            <a:pPr marL="171450" lvl="5" indent="-171450">
              <a:buFont typeface="Arial" panose="020B0604020202020204" pitchFamily="34" charset="0"/>
              <a:buChar char="•"/>
            </a:pPr>
            <a:endParaRPr lang="en-US" sz="8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5"/>
            <a:r>
              <a:rPr lang="en-US" sz="800" dirty="0" smtClean="0">
                <a:solidFill>
                  <a:schemeClr val="tx1"/>
                </a:solidFill>
              </a:rPr>
              <a:t> 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9417" y="0"/>
            <a:ext cx="221794" cy="51435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Google Shape;252;g121c87ed308_1_0"/>
          <p:cNvSpPr txBox="1"/>
          <p:nvPr/>
        </p:nvSpPr>
        <p:spPr>
          <a:xfrm>
            <a:off x="912662" y="105080"/>
            <a:ext cx="7955043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Membrane Filtration: Syringe filter </a:t>
            </a:r>
            <a:r>
              <a:rPr lang="en-US" sz="1800" dirty="0">
                <a:solidFill>
                  <a:schemeClr val="tx1"/>
                </a:solidFill>
              </a:rPr>
              <a:t>with spiked samples into </a:t>
            </a:r>
            <a:r>
              <a:rPr lang="en-US" sz="1800" b="1" dirty="0">
                <a:solidFill>
                  <a:schemeClr val="tx1"/>
                </a:solidFill>
              </a:rPr>
              <a:t>10 mL of Clean Tap water, Tap water, LB Broth &amp; </a:t>
            </a:r>
            <a:r>
              <a:rPr lang="en-US" sz="1800" b="1" dirty="0" err="1">
                <a:solidFill>
                  <a:schemeClr val="tx1"/>
                </a:solidFill>
              </a:rPr>
              <a:t>MilliQ</a:t>
            </a:r>
            <a:r>
              <a:rPr lang="en-US" sz="1800" b="1" dirty="0">
                <a:solidFill>
                  <a:schemeClr val="tx1"/>
                </a:solidFill>
              </a:rPr>
              <a:t> Water (10mL &amp; 500 mL)</a:t>
            </a:r>
          </a:p>
        </p:txBody>
      </p:sp>
      <p:sp>
        <p:nvSpPr>
          <p:cNvPr id="15" name="Oval 14"/>
          <p:cNvSpPr/>
          <p:nvPr/>
        </p:nvSpPr>
        <p:spPr>
          <a:xfrm>
            <a:off x="6038408" y="3807455"/>
            <a:ext cx="820884" cy="185304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Oval 15"/>
          <p:cNvSpPr/>
          <p:nvPr/>
        </p:nvSpPr>
        <p:spPr>
          <a:xfrm>
            <a:off x="6038408" y="3975761"/>
            <a:ext cx="820884" cy="185304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Oval 17"/>
          <p:cNvSpPr/>
          <p:nvPr/>
        </p:nvSpPr>
        <p:spPr>
          <a:xfrm>
            <a:off x="6038408" y="2075571"/>
            <a:ext cx="820884" cy="185304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9" name="Oval 18"/>
          <p:cNvSpPr/>
          <p:nvPr/>
        </p:nvSpPr>
        <p:spPr>
          <a:xfrm>
            <a:off x="6038408" y="2243877"/>
            <a:ext cx="820884" cy="185304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3566626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TAR PPT Template 1004201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12240</TotalTime>
  <Words>793</Words>
  <Application>Microsoft Office PowerPoint</Application>
  <PresentationFormat>On-screen Show (16:9)</PresentationFormat>
  <Paragraphs>120</Paragraphs>
  <Slides>10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Open Sans</vt:lpstr>
      <vt:lpstr>ASTAR PPT Template 10042012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Testing Potential elution buffers - AE, ce8, ce8.4 and ZE  With Spin column</vt:lpstr>
      <vt:lpstr>Testing Potential elution buffers – AE, ZE, ZE2, ZE3  Without Spin Column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ASTAR CORP COMMS</dc:creator>
  <cp:lastModifiedBy>Nathalie GONZALES</cp:lastModifiedBy>
  <cp:revision>135</cp:revision>
  <cp:lastPrinted>2022-05-11T03:26:28Z</cp:lastPrinted>
  <dcterms:created xsi:type="dcterms:W3CDTF">2014-03-27T05:25:01Z</dcterms:created>
  <dcterms:modified xsi:type="dcterms:W3CDTF">2022-06-06T06:03:12Z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0x0101007975D056328F844E94736683623D6AFD</vt:lpwstr>
  </property>
</Properties>
</file>