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7" r:id="rId2"/>
    <p:sldId id="296" r:id="rId3"/>
    <p:sldId id="290" r:id="rId4"/>
    <p:sldId id="291" r:id="rId5"/>
    <p:sldId id="297" r:id="rId6"/>
    <p:sldId id="275" r:id="rId7"/>
    <p:sldId id="293" r:id="rId8"/>
    <p:sldId id="292" r:id="rId9"/>
    <p:sldId id="298" r:id="rId10"/>
    <p:sldId id="278" r:id="rId11"/>
    <p:sldId id="286" r:id="rId12"/>
    <p:sldId id="288" r:id="rId13"/>
    <p:sldId id="289" r:id="rId14"/>
    <p:sldId id="299" r:id="rId15"/>
    <p:sldId id="295" r:id="rId16"/>
    <p:sldId id="294" r:id="rId17"/>
    <p:sldId id="283" r:id="rId18"/>
    <p:sldId id="287" r:id="rId19"/>
    <p:sldId id="285" r:id="rId20"/>
    <p:sldId id="276" r:id="rId21"/>
    <p:sldId id="277" r:id="rId22"/>
    <p:sldId id="302" r:id="rId23"/>
    <p:sldId id="300" r:id="rId24"/>
    <p:sldId id="301" r:id="rId25"/>
    <p:sldId id="303" r:id="rId26"/>
    <p:sldId id="304" r:id="rId27"/>
    <p:sldId id="305" r:id="rId28"/>
  </p:sldIdLst>
  <p:sldSz cx="9144000" cy="5143500" type="screen16x9"/>
  <p:notesSz cx="6797675" cy="9872663"/>
  <p:embeddedFontLs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gILIRlwkJ9yCf4rqzqC5xX+Hfc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D4"/>
    <a:srgbClr val="FF99FF"/>
    <a:srgbClr val="62F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50" autoAdjust="0"/>
    <p:restoredTop sz="95133" autoAdjust="0"/>
  </p:normalViewPr>
  <p:slideViewPr>
    <p:cSldViewPr snapToGrid="0">
      <p:cViewPr>
        <p:scale>
          <a:sx n="75" d="100"/>
          <a:sy n="75" d="100"/>
        </p:scale>
        <p:origin x="1277" y="7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10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3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3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7316"/>
            <a:ext cx="2945659" cy="493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21e735b27b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21e735b27b_0_74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121e735b27b_0_74:notes"/>
          <p:cNvSpPr txBox="1">
            <a:spLocks noGrp="1"/>
          </p:cNvSpPr>
          <p:nvPr>
            <p:ph type="sldNum" idx="12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1c87ed308_1_0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smtClean="0"/>
              <a:t>20ul of culture was spiked into 4ml of culture. =</a:t>
            </a:r>
            <a:r>
              <a:rPr lang="en-US" baseline="0" dirty="0" smtClean="0"/>
              <a:t> 100ul culture. </a:t>
            </a:r>
            <a:br>
              <a:rPr lang="en-US" baseline="0" dirty="0" smtClean="0"/>
            </a:br>
            <a:r>
              <a:rPr lang="en-US" baseline="0" dirty="0" smtClean="0"/>
              <a:t>To compare </a:t>
            </a:r>
            <a:r>
              <a:rPr lang="en-US" baseline="0" dirty="0" err="1" smtClean="0"/>
              <a:t>dna</a:t>
            </a:r>
            <a:r>
              <a:rPr lang="en-US" baseline="0" dirty="0" smtClean="0"/>
              <a:t> yield extracted, the volume of lysis tested was 455ul and 1ml. 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Conclusion: Using 0.4um Filter flushed with 1ml of lysis buffer gave the best results. </a:t>
            </a:r>
            <a:br>
              <a:rPr lang="en-US" baseline="0" dirty="0" smtClean="0"/>
            </a:br>
            <a:r>
              <a:rPr lang="en-US" sz="1200" dirty="0" smtClean="0"/>
              <a:t>Further optimization can be carried out by increasing the contact time of the lysis buffer with the membrane.</a:t>
            </a:r>
            <a:br>
              <a:rPr lang="en-US" sz="1200" dirty="0" smtClean="0"/>
            </a:br>
            <a:r>
              <a:rPr lang="en-US" sz="1200" dirty="0" smtClean="0"/>
              <a:t> (Use a larger volume of lysis buffer or let the lysis buffer stay on the membrane for a certain time before flushing out)</a:t>
            </a:r>
            <a:endParaRPr lang="en-US" sz="1200" b="1" u="sng" dirty="0" smtClean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0" name="Google Shape;250;g121c87ed3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8849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1c87ed308_1_0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0" name="Google Shape;250;g121c87ed3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27419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1c87ed308_1_0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smtClean="0"/>
              <a:t>Conclusion: Heating the lysis</a:t>
            </a:r>
            <a:r>
              <a:rPr lang="en-US" baseline="0" dirty="0" smtClean="0"/>
              <a:t> buffer before flushing did not make significant differences to the amount of E. coli captured. </a:t>
            </a:r>
            <a:endParaRPr dirty="0"/>
          </a:p>
        </p:txBody>
      </p:sp>
      <p:sp>
        <p:nvSpPr>
          <p:cNvPr id="250" name="Google Shape;250;g121c87ed3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544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1c87ed308_1_0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smtClean="0"/>
              <a:t>20220509</a:t>
            </a:r>
            <a:endParaRPr dirty="0"/>
          </a:p>
        </p:txBody>
      </p:sp>
      <p:sp>
        <p:nvSpPr>
          <p:cNvPr id="250" name="Google Shape;250;g121c87ed3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89425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1c87ed308_1_0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smtClean="0"/>
              <a:t>Conclusion:</a:t>
            </a:r>
            <a:r>
              <a:rPr lang="en-US" baseline="0" dirty="0" smtClean="0"/>
              <a:t> Adding the different chemicals did not make significant changes to the original lysis buffer in terms of extraction efficiency.</a:t>
            </a:r>
            <a:br>
              <a:rPr lang="en-US" baseline="0" dirty="0" smtClean="0"/>
            </a:br>
            <a:r>
              <a:rPr lang="en-US" baseline="0" dirty="0" smtClean="0"/>
              <a:t>Heating the lysis buffer at 80</a:t>
            </a:r>
            <a:r>
              <a:rPr lang="en-US" baseline="30000" dirty="0" smtClean="0"/>
              <a:t>o</a:t>
            </a:r>
            <a:r>
              <a:rPr lang="en-US" baseline="0" dirty="0" smtClean="0"/>
              <a:t>c shows a slightly lower </a:t>
            </a:r>
            <a:r>
              <a:rPr lang="en-US" baseline="0" dirty="0" err="1" smtClean="0"/>
              <a:t>ct</a:t>
            </a:r>
            <a:r>
              <a:rPr lang="en-US" baseline="0" dirty="0" smtClean="0"/>
              <a:t> as compared to room temp.  </a:t>
            </a:r>
            <a:endParaRPr dirty="0"/>
          </a:p>
        </p:txBody>
      </p:sp>
      <p:sp>
        <p:nvSpPr>
          <p:cNvPr id="250" name="Google Shape;250;g121c87ed3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2606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1c87ed308_1_0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smtClean="0"/>
              <a:t>Conclusion: Heating the lysis</a:t>
            </a:r>
            <a:r>
              <a:rPr lang="en-US" baseline="0" dirty="0" smtClean="0"/>
              <a:t> buffer before flushing did not make significant differences to the amount of E. coli captured. </a:t>
            </a:r>
            <a:endParaRPr dirty="0"/>
          </a:p>
        </p:txBody>
      </p:sp>
      <p:sp>
        <p:nvSpPr>
          <p:cNvPr id="250" name="Google Shape;250;g121c87ed3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2463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1c87ed308_1_0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0" name="Google Shape;250;g121c87ed3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082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1c87ed308_1_0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0" name="Google Shape;250;g121c87ed3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3750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1c87ed308_1_0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0" name="Google Shape;250;g121c87ed3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39357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1c87ed308_1_0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0" name="Google Shape;250;g121c87ed3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62590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1c87ed308_1_0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0" name="Google Shape;250;g121c87ed3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097189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1c87ed308_1_0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smtClean="0"/>
              <a:t>20220518R2</a:t>
            </a:r>
            <a:endParaRPr dirty="0"/>
          </a:p>
        </p:txBody>
      </p:sp>
      <p:sp>
        <p:nvSpPr>
          <p:cNvPr id="250" name="Google Shape;250;g121c87ed3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831736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1c87ed308_1_0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smtClean="0"/>
              <a:t>20220519R1</a:t>
            </a:r>
            <a:endParaRPr dirty="0"/>
          </a:p>
        </p:txBody>
      </p:sp>
      <p:sp>
        <p:nvSpPr>
          <p:cNvPr id="250" name="Google Shape;250;g121c87ed3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1420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426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21e735b27b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21e735b27b_0_74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g121e735b27b_0_74:notes"/>
          <p:cNvSpPr txBox="1">
            <a:spLocks noGrp="1"/>
          </p:cNvSpPr>
          <p:nvPr>
            <p:ph type="sldNum" idx="12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5967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1c87ed308_1_0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0" name="Google Shape;250;g121c87ed3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238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1c87ed308_1_0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smtClean="0"/>
              <a:t>20220429 Run 1</a:t>
            </a:r>
            <a:endParaRPr dirty="0"/>
          </a:p>
        </p:txBody>
      </p:sp>
      <p:sp>
        <p:nvSpPr>
          <p:cNvPr id="250" name="Google Shape;250;g121c87ed3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2116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1c87ed308_1_0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smtClean="0"/>
              <a:t>20220429 Run 1</a:t>
            </a:r>
            <a:endParaRPr dirty="0"/>
          </a:p>
        </p:txBody>
      </p:sp>
      <p:sp>
        <p:nvSpPr>
          <p:cNvPr id="250" name="Google Shape;250;g121c87ed3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55945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1c87ed308_1_0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smtClean="0"/>
              <a:t>20220429 Run 1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0" name="Google Shape;250;g121c87ed3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4677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1c87ed308_1_0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0" name="Google Shape;250;g121c87ed3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3615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1c87ed308_1_0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smtClean="0"/>
              <a:t>20220429 Run 1</a:t>
            </a:r>
            <a:endParaRPr dirty="0"/>
          </a:p>
        </p:txBody>
      </p:sp>
      <p:sp>
        <p:nvSpPr>
          <p:cNvPr id="250" name="Google Shape;250;g121c87ed3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2826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2"/>
          <p:cNvSpPr txBox="1">
            <a:spLocks noGrp="1"/>
          </p:cNvSpPr>
          <p:nvPr>
            <p:ph type="title"/>
          </p:nvPr>
        </p:nvSpPr>
        <p:spPr>
          <a:xfrm>
            <a:off x="899592" y="339502"/>
            <a:ext cx="7920880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000"/>
              <a:buFont typeface="Open Sans"/>
              <a:buNone/>
              <a:defRPr>
                <a:solidFill>
                  <a:srgbClr val="00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body" idx="1"/>
          </p:nvPr>
        </p:nvSpPr>
        <p:spPr>
          <a:xfrm>
            <a:off x="899592" y="1131590"/>
            <a:ext cx="7920880" cy="324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pos="39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page">
  <p:cSld name="2_Content pag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1403350" y="1178913"/>
            <a:ext cx="5029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3087"/>
              </a:buClr>
              <a:buSzPts val="1600"/>
              <a:buNone/>
              <a:defRPr sz="1600" b="1">
                <a:solidFill>
                  <a:srgbClr val="003087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1403350" y="1674491"/>
            <a:ext cx="5029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3087"/>
              </a:buClr>
              <a:buSzPts val="1600"/>
              <a:buNone/>
              <a:defRPr sz="1600" b="1">
                <a:solidFill>
                  <a:srgbClr val="003087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1403350" y="2181686"/>
            <a:ext cx="5029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3087"/>
              </a:buClr>
              <a:buSzPts val="1600"/>
              <a:buNone/>
              <a:defRPr sz="1600" b="1">
                <a:solidFill>
                  <a:srgbClr val="003087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1403350" y="2681555"/>
            <a:ext cx="5029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3087"/>
              </a:buClr>
              <a:buSzPts val="1600"/>
              <a:buNone/>
              <a:defRPr sz="1600" b="1">
                <a:solidFill>
                  <a:srgbClr val="003087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body" idx="5"/>
          </p:nvPr>
        </p:nvSpPr>
        <p:spPr>
          <a:xfrm>
            <a:off x="6732588" y="1178912"/>
            <a:ext cx="107977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3087"/>
              </a:buClr>
              <a:buSzPts val="1600"/>
              <a:buNone/>
              <a:defRPr sz="1600" b="1">
                <a:solidFill>
                  <a:srgbClr val="003087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body" idx="6"/>
          </p:nvPr>
        </p:nvSpPr>
        <p:spPr>
          <a:xfrm>
            <a:off x="6732588" y="1674491"/>
            <a:ext cx="107977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3087"/>
              </a:buClr>
              <a:buSzPts val="1600"/>
              <a:buNone/>
              <a:defRPr sz="1600" b="1">
                <a:solidFill>
                  <a:srgbClr val="003087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7"/>
          </p:nvPr>
        </p:nvSpPr>
        <p:spPr>
          <a:xfrm>
            <a:off x="6732588" y="2181686"/>
            <a:ext cx="107977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3087"/>
              </a:buClr>
              <a:buSzPts val="1600"/>
              <a:buNone/>
              <a:defRPr sz="1600" b="1" i="0">
                <a:solidFill>
                  <a:srgbClr val="003087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body" idx="8"/>
          </p:nvPr>
        </p:nvSpPr>
        <p:spPr>
          <a:xfrm>
            <a:off x="6732588" y="2681555"/>
            <a:ext cx="107977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3087"/>
              </a:buClr>
              <a:buSzPts val="1600"/>
              <a:buNone/>
              <a:defRPr sz="1600" b="1">
                <a:solidFill>
                  <a:srgbClr val="003087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body" idx="9"/>
          </p:nvPr>
        </p:nvSpPr>
        <p:spPr>
          <a:xfrm>
            <a:off x="1403350" y="3161526"/>
            <a:ext cx="5029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3087"/>
              </a:buClr>
              <a:buSzPts val="1600"/>
              <a:buNone/>
              <a:defRPr sz="1600" b="1">
                <a:solidFill>
                  <a:srgbClr val="003087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body" idx="13"/>
          </p:nvPr>
        </p:nvSpPr>
        <p:spPr>
          <a:xfrm>
            <a:off x="6732588" y="3158084"/>
            <a:ext cx="107977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3087"/>
              </a:buClr>
              <a:buSzPts val="1600"/>
              <a:buNone/>
              <a:defRPr sz="1600" b="1">
                <a:solidFill>
                  <a:srgbClr val="003087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title"/>
          </p:nvPr>
        </p:nvSpPr>
        <p:spPr>
          <a:xfrm>
            <a:off x="899592" y="336411"/>
            <a:ext cx="7920880" cy="469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000"/>
              <a:buFont typeface="Open Sans"/>
              <a:buNone/>
              <a:defRPr>
                <a:solidFill>
                  <a:srgbClr val="00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pos="38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8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323528" y="339502"/>
            <a:ext cx="8496944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000"/>
              <a:buFont typeface="Open Sans"/>
              <a:buNone/>
              <a:defRPr>
                <a:solidFill>
                  <a:srgbClr val="00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323528" y="1131590"/>
            <a:ext cx="8496944" cy="324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Section Divider">
  <p:cSld name="4_Section Divi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9"/>
          <p:cNvSpPr txBox="1">
            <a:spLocks noGrp="1"/>
          </p:cNvSpPr>
          <p:nvPr>
            <p:ph type="title"/>
          </p:nvPr>
        </p:nvSpPr>
        <p:spPr>
          <a:xfrm>
            <a:off x="611560" y="1275606"/>
            <a:ext cx="54927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800"/>
              <a:buFont typeface="Open Sans"/>
              <a:buNone/>
              <a:defRPr sz="2800">
                <a:solidFill>
                  <a:srgbClr val="00308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Back Cover">
  <p:cSld name="6_Back Cov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/>
          <p:nvPr/>
        </p:nvSpPr>
        <p:spPr>
          <a:xfrm>
            <a:off x="4660760" y="1995686"/>
            <a:ext cx="200971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3087"/>
                </a:solidFill>
                <a:latin typeface="Open Sans"/>
                <a:ea typeface="Open Sans"/>
                <a:cs typeface="Open Sans"/>
                <a:sym typeface="Open Sans"/>
              </a:rPr>
              <a:t>THANK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1"/>
          <p:cNvSpPr/>
          <p:nvPr/>
        </p:nvSpPr>
        <p:spPr>
          <a:xfrm>
            <a:off x="4711579" y="2836934"/>
            <a:ext cx="140294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3087"/>
                </a:solidFill>
                <a:latin typeface="Open Sans"/>
                <a:ea typeface="Open Sans"/>
                <a:cs typeface="Open Sans"/>
                <a:sym typeface="Open Sans"/>
              </a:rPr>
              <a:t>www.a-star.edu.sg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" name="Google Shape;76;p21"/>
          <p:cNvCxnSpPr/>
          <p:nvPr/>
        </p:nvCxnSpPr>
        <p:spPr>
          <a:xfrm>
            <a:off x="4788024" y="2787774"/>
            <a:ext cx="1800200" cy="0"/>
          </a:xfrm>
          <a:prstGeom prst="straightConnector1">
            <a:avLst/>
          </a:prstGeom>
          <a:noFill/>
          <a:ln w="9525" cap="flat" cmpd="sng">
            <a:solidFill>
              <a:srgbClr val="003087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7" name="Google Shape;77;p21" descr="AStar_Logo_RGB_LowRe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6017" y="407959"/>
            <a:ext cx="1728191" cy="545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Section Divider">
  <p:cSld name="5_Section Divi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99592" y="339502"/>
            <a:ext cx="7920880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000"/>
              <a:buFont typeface="Open Sans"/>
              <a:buNone/>
              <a:defRPr sz="2000" b="1" i="0" u="none" strike="noStrike" cap="none">
                <a:solidFill>
                  <a:srgbClr val="00308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99592" y="1131590"/>
            <a:ext cx="7920880" cy="324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/>
          <p:nvPr/>
        </p:nvSpPr>
        <p:spPr>
          <a:xfrm>
            <a:off x="6830888" y="4731990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n-US" sz="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11" descr="AStar_Powerpoint_Image Template05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62124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8" r:id="rId5"/>
    <p:sldLayoutId id="2147483659" r:id="rId6"/>
  </p:sldLayoutIdLst>
  <p:transition spd="slow">
    <p:push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6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21e735b27b_0_74"/>
          <p:cNvSpPr txBox="1">
            <a:spLocks noGrp="1"/>
          </p:cNvSpPr>
          <p:nvPr>
            <p:ph type="body" idx="1"/>
          </p:nvPr>
        </p:nvSpPr>
        <p:spPr>
          <a:xfrm>
            <a:off x="899592" y="1131590"/>
            <a:ext cx="7920900" cy="324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None/>
            </a:pPr>
            <a:r>
              <a:rPr lang="en-US" sz="3500" b="1" i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Water quality monitoring for </a:t>
            </a:r>
            <a:endParaRPr sz="3500" b="1" i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/>
            <a:r>
              <a:rPr lang="en-US" sz="3500" b="1" i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Legionella </a:t>
            </a:r>
            <a:r>
              <a:rPr lang="en-US" sz="3500" b="1" i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pneumophila</a:t>
            </a:r>
            <a:r>
              <a:rPr lang="en-US" sz="3500" b="1" i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and Escherichia coli</a:t>
            </a:r>
            <a:endParaRPr sz="4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21c87ed308_1_0"/>
          <p:cNvSpPr txBox="1"/>
          <p:nvPr/>
        </p:nvSpPr>
        <p:spPr>
          <a:xfrm>
            <a:off x="825402" y="68310"/>
            <a:ext cx="7547548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800" b="1" dirty="0">
                <a:solidFill>
                  <a:schemeClr val="tx1"/>
                </a:solidFill>
              </a:rPr>
              <a:t>Membrane Filtration: Syringe filter with 10 mL spiked in sample</a:t>
            </a:r>
          </a:p>
        </p:txBody>
      </p:sp>
      <p:sp>
        <p:nvSpPr>
          <p:cNvPr id="32" name="Google Shape;252;g121c87ed308_1_0"/>
          <p:cNvSpPr txBox="1"/>
          <p:nvPr/>
        </p:nvSpPr>
        <p:spPr>
          <a:xfrm>
            <a:off x="2060041" y="348220"/>
            <a:ext cx="769779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3087"/>
              </a:buClr>
              <a:buSzPts val="1600"/>
            </a:pPr>
            <a:r>
              <a:rPr lang="en-US" sz="1600" b="1" i="0" u="none" strike="noStrike" cap="none" dirty="0" smtClean="0">
                <a:solidFill>
                  <a:srgbClr val="0070C0"/>
                </a:solidFill>
              </a:rPr>
              <a:t>Comparison Between 0.2µm </a:t>
            </a:r>
            <a:r>
              <a:rPr lang="en-US" sz="1600" b="1" dirty="0">
                <a:solidFill>
                  <a:srgbClr val="0070C0"/>
                </a:solidFill>
              </a:rPr>
              <a:t>&amp; 0.45µm </a:t>
            </a:r>
            <a:r>
              <a:rPr lang="en-US" sz="1600" b="1" i="0" u="none" strike="noStrike" cap="none" dirty="0" smtClean="0">
                <a:solidFill>
                  <a:srgbClr val="0070C0"/>
                </a:solidFill>
              </a:rPr>
              <a:t>Syringe Filter </a:t>
            </a:r>
            <a:endParaRPr sz="1600" b="1" i="0" u="none" strike="noStrike" cap="none" dirty="0">
              <a:solidFill>
                <a:srgbClr val="0070C0"/>
              </a:solidFill>
            </a:endParaRPr>
          </a:p>
        </p:txBody>
      </p:sp>
      <p:sp>
        <p:nvSpPr>
          <p:cNvPr id="3" name="AutoShape 2" descr="blob:https://web.whatsapp.com/1bf38e6c-eaca-43d2-b601-e8323eee16a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98" y="684318"/>
            <a:ext cx="2720686" cy="1675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600" y="867351"/>
            <a:ext cx="1209675" cy="1133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0244" y="684318"/>
            <a:ext cx="2587367" cy="16751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6464" y="867351"/>
            <a:ext cx="1219200" cy="7524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742" y="684318"/>
            <a:ext cx="2720686" cy="16751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8332" y="953310"/>
            <a:ext cx="1219200" cy="762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698" y="2474294"/>
            <a:ext cx="2720686" cy="18891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599" y="2733178"/>
            <a:ext cx="1209675" cy="11334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0244" y="2470746"/>
            <a:ext cx="2625498" cy="18927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8005" y="3142573"/>
            <a:ext cx="1209675" cy="7524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15742" y="2470746"/>
            <a:ext cx="2758817" cy="18927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31962" y="2729928"/>
            <a:ext cx="1219200" cy="742950"/>
          </a:xfrm>
          <a:prstGeom prst="rect">
            <a:avLst/>
          </a:prstGeom>
        </p:spPr>
      </p:pic>
      <p:sp>
        <p:nvSpPr>
          <p:cNvPr id="24" name="5-Point Star 23"/>
          <p:cNvSpPr/>
          <p:nvPr/>
        </p:nvSpPr>
        <p:spPr>
          <a:xfrm>
            <a:off x="2433551" y="2314785"/>
            <a:ext cx="568849" cy="556295"/>
          </a:xfrm>
          <a:prstGeom prst="star5">
            <a:avLst>
              <a:gd name="adj" fmla="val 31403"/>
              <a:gd name="hf" fmla="val 105146"/>
              <a:gd name="vf" fmla="val 110557"/>
            </a:avLst>
          </a:prstGeom>
          <a:solidFill>
            <a:srgbClr val="FCFCD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380F92-073B-41F7-84B1-A35AF8071432}"/>
              </a:ext>
            </a:extLst>
          </p:cNvPr>
          <p:cNvSpPr txBox="1"/>
          <p:nvPr/>
        </p:nvSpPr>
        <p:spPr>
          <a:xfrm>
            <a:off x="3834131" y="4407201"/>
            <a:ext cx="50022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0070C0"/>
                </a:solidFill>
              </a:rPr>
              <a:t>Note</a:t>
            </a:r>
            <a:r>
              <a:rPr lang="en-US" sz="1100" b="1" u="sng" dirty="0" smtClean="0">
                <a:solidFill>
                  <a:srgbClr val="0070C0"/>
                </a:solidFill>
              </a:rPr>
              <a:t>:</a:t>
            </a:r>
            <a:br>
              <a:rPr lang="en-US" sz="1100" b="1" u="sng" dirty="0" smtClean="0">
                <a:solidFill>
                  <a:srgbClr val="0070C0"/>
                </a:solidFill>
              </a:rPr>
            </a:br>
            <a:r>
              <a:rPr lang="en-US" sz="1100" b="1" dirty="0">
                <a:solidFill>
                  <a:srgbClr val="0070C0"/>
                </a:solidFill>
              </a:rPr>
              <a:t>Using 0.4um Filter flushed with 1ml of lysis buffer gave the best </a:t>
            </a:r>
            <a:r>
              <a:rPr lang="en-US" sz="1100" b="1" dirty="0" smtClean="0">
                <a:solidFill>
                  <a:srgbClr val="0070C0"/>
                </a:solidFill>
              </a:rPr>
              <a:t>results but further optimization should be carried out. </a:t>
            </a:r>
            <a:endParaRPr lang="en-US" sz="1100" b="1" u="sng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3047" y="4830435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Threshold : 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2565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1bf38e6c-eaca-43d2-b601-e8323eee16a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sp>
        <p:nvSpPr>
          <p:cNvPr id="10" name="TextBox 9"/>
          <p:cNvSpPr txBox="1"/>
          <p:nvPr/>
        </p:nvSpPr>
        <p:spPr>
          <a:xfrm>
            <a:off x="851125" y="4278290"/>
            <a:ext cx="1725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 smtClean="0">
                <a:solidFill>
                  <a:srgbClr val="C00000"/>
                </a:solidFill>
              </a:rPr>
              <a:t>Calculated Total Count</a:t>
            </a:r>
            <a:r>
              <a:rPr lang="en-US" sz="1000" u="sng" dirty="0" smtClean="0"/>
              <a:t>:</a:t>
            </a:r>
          </a:p>
          <a:p>
            <a:r>
              <a:rPr lang="en-US" sz="1000" dirty="0" smtClean="0"/>
              <a:t>= </a:t>
            </a:r>
            <a:r>
              <a:rPr lang="en-US" sz="1000" b="1" dirty="0" smtClean="0"/>
              <a:t>125</a:t>
            </a:r>
          </a:p>
        </p:txBody>
      </p:sp>
      <p:sp>
        <p:nvSpPr>
          <p:cNvPr id="14" name="Google Shape;252;g121c87ed308_1_0"/>
          <p:cNvSpPr txBox="1"/>
          <p:nvPr/>
        </p:nvSpPr>
        <p:spPr>
          <a:xfrm>
            <a:off x="950057" y="117936"/>
            <a:ext cx="769779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3087"/>
              </a:buClr>
              <a:buSzPts val="1600"/>
            </a:pPr>
            <a:r>
              <a:rPr lang="en-US" sz="2000" b="1" dirty="0" smtClean="0">
                <a:solidFill>
                  <a:srgbClr val="003087"/>
                </a:solidFill>
              </a:rPr>
              <a:t>Bacterial Counting: 1 µL, 10 µL, 100 µL volume of </a:t>
            </a:r>
            <a:r>
              <a:rPr lang="en-US" sz="2000" b="1" i="1" dirty="0" smtClean="0">
                <a:solidFill>
                  <a:srgbClr val="003087"/>
                </a:solidFill>
              </a:rPr>
              <a:t>E .coli </a:t>
            </a:r>
            <a:r>
              <a:rPr lang="en-US" sz="2000" b="1" dirty="0" smtClean="0">
                <a:solidFill>
                  <a:srgbClr val="003087"/>
                </a:solidFill>
              </a:rPr>
              <a:t>stock </a:t>
            </a:r>
            <a:endParaRPr lang="en-US" sz="2000" b="1" dirty="0">
              <a:solidFill>
                <a:srgbClr val="0070C0"/>
              </a:solidFill>
            </a:endParaRPr>
          </a:p>
          <a:p>
            <a:pPr>
              <a:buClr>
                <a:srgbClr val="003087"/>
              </a:buClr>
              <a:buSzPts val="1600"/>
            </a:pPr>
            <a:endParaRPr sz="2000" b="1" i="0" u="none" strike="noStrike" cap="none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8788" y="3613387"/>
            <a:ext cx="1784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smtClean="0"/>
              <a:t>Plating volume: 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10µL </a:t>
            </a:r>
            <a:r>
              <a:rPr lang="en-US" sz="1200" b="1" i="1" dirty="0" smtClean="0">
                <a:solidFill>
                  <a:srgbClr val="0070C0"/>
                </a:solidFill>
              </a:rPr>
              <a:t>E.coli</a:t>
            </a:r>
            <a:r>
              <a:rPr lang="en-US" sz="1200" b="1" dirty="0" smtClean="0">
                <a:solidFill>
                  <a:srgbClr val="0070C0"/>
                </a:solidFill>
              </a:rPr>
              <a:t> stock  </a:t>
            </a:r>
            <a:r>
              <a:rPr lang="en-US" sz="1200" dirty="0" smtClean="0"/>
              <a:t>+ 90µL Media</a:t>
            </a:r>
            <a:endParaRPr lang="en-SG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916386" y="3088127"/>
            <a:ext cx="1784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smtClean="0"/>
              <a:t>Plating volume: 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100µL </a:t>
            </a:r>
            <a:r>
              <a:rPr lang="en-US" sz="1200" b="1" i="1" dirty="0" smtClean="0">
                <a:solidFill>
                  <a:srgbClr val="0070C0"/>
                </a:solidFill>
              </a:rPr>
              <a:t>E.coli</a:t>
            </a:r>
            <a:r>
              <a:rPr lang="en-US" sz="1200" b="1" dirty="0" smtClean="0">
                <a:solidFill>
                  <a:srgbClr val="0070C0"/>
                </a:solidFill>
              </a:rPr>
              <a:t> stock </a:t>
            </a:r>
            <a:endParaRPr lang="en-SG" sz="12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1125" y="3595040"/>
            <a:ext cx="1784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smtClean="0"/>
              <a:t>Plating volume: 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1µL </a:t>
            </a:r>
            <a:r>
              <a:rPr lang="en-US" sz="1200" b="1" i="1" dirty="0" smtClean="0">
                <a:solidFill>
                  <a:srgbClr val="0070C0"/>
                </a:solidFill>
              </a:rPr>
              <a:t>E.coli</a:t>
            </a:r>
            <a:r>
              <a:rPr lang="en-US" sz="1200" b="1" dirty="0" smtClean="0">
                <a:solidFill>
                  <a:srgbClr val="0070C0"/>
                </a:solidFill>
              </a:rPr>
              <a:t> stock  </a:t>
            </a:r>
            <a:r>
              <a:rPr lang="en-US" sz="1200" dirty="0" smtClean="0"/>
              <a:t>+ 99µL Media</a:t>
            </a:r>
            <a:endParaRPr lang="en-SG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976007" y="3705050"/>
            <a:ext cx="17251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 smtClean="0">
                <a:solidFill>
                  <a:srgbClr val="C00000"/>
                </a:solidFill>
              </a:rPr>
              <a:t>Estimated Total Count:</a:t>
            </a:r>
          </a:p>
          <a:p>
            <a:r>
              <a:rPr lang="en-US" sz="1000" dirty="0" smtClean="0"/>
              <a:t>= 125 * 100</a:t>
            </a:r>
          </a:p>
          <a:p>
            <a:r>
              <a:rPr lang="en-US" sz="1000" dirty="0" smtClean="0"/>
              <a:t>= 12500</a:t>
            </a:r>
            <a:endParaRPr lang="en-SG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7647" r="2070" b="11242"/>
          <a:stretch/>
        </p:blipFill>
        <p:spPr>
          <a:xfrm>
            <a:off x="851125" y="885534"/>
            <a:ext cx="2640820" cy="2626335"/>
          </a:xfrm>
          <a:prstGeom prst="rect">
            <a:avLst/>
          </a:prstGeom>
        </p:spPr>
      </p:pic>
      <p:sp>
        <p:nvSpPr>
          <p:cNvPr id="8" name="AutoShape 2" descr="blob:https://web.whatsapp.com/1d2c29a6-11df-45e6-b1d5-e1324b6cf5a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blob:https://web.whatsapp.com/1d2c29a6-11df-45e6-b1d5-e1324b6cf5a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12085" b="11532"/>
          <a:stretch/>
        </p:blipFill>
        <p:spPr>
          <a:xfrm>
            <a:off x="3764319" y="672578"/>
            <a:ext cx="2796145" cy="2847672"/>
          </a:xfrm>
          <a:prstGeom prst="rect">
            <a:avLst/>
          </a:prstGeom>
        </p:spPr>
      </p:pic>
      <p:cxnSp>
        <p:nvCxnSpPr>
          <p:cNvPr id="22" name="Straight Connector 21"/>
          <p:cNvCxnSpPr>
            <a:stCxn id="13" idx="0"/>
            <a:endCxn id="13" idx="2"/>
          </p:cNvCxnSpPr>
          <p:nvPr/>
        </p:nvCxnSpPr>
        <p:spPr>
          <a:xfrm>
            <a:off x="5162392" y="672578"/>
            <a:ext cx="0" cy="2847672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3" idx="1"/>
            <a:endCxn id="13" idx="3"/>
          </p:cNvCxnSpPr>
          <p:nvPr/>
        </p:nvCxnSpPr>
        <p:spPr>
          <a:xfrm>
            <a:off x="3764319" y="2096414"/>
            <a:ext cx="27961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526020" y="2096415"/>
            <a:ext cx="636371" cy="246736"/>
          </a:xfrm>
          <a:prstGeom prst="rect">
            <a:avLst/>
          </a:prstGeom>
          <a:noFill/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4526019" y="2055871"/>
            <a:ext cx="3174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49</a:t>
            </a:r>
            <a:endParaRPr lang="en-US" sz="800" dirty="0"/>
          </a:p>
        </p:txBody>
      </p:sp>
      <p:sp>
        <p:nvSpPr>
          <p:cNvPr id="58" name="Rectangle 57"/>
          <p:cNvSpPr/>
          <p:nvPr/>
        </p:nvSpPr>
        <p:spPr>
          <a:xfrm>
            <a:off x="4526019" y="2343150"/>
            <a:ext cx="636371" cy="278605"/>
          </a:xfrm>
          <a:prstGeom prst="rect">
            <a:avLst/>
          </a:prstGeom>
          <a:noFill/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4520707" y="2454917"/>
            <a:ext cx="3097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47</a:t>
            </a:r>
            <a:endParaRPr lang="en-US" sz="800" dirty="0"/>
          </a:p>
        </p:txBody>
      </p:sp>
      <p:sp>
        <p:nvSpPr>
          <p:cNvPr id="65" name="Rectangle 64"/>
          <p:cNvSpPr/>
          <p:nvPr/>
        </p:nvSpPr>
        <p:spPr>
          <a:xfrm>
            <a:off x="3974306" y="2096415"/>
            <a:ext cx="514748" cy="391992"/>
          </a:xfrm>
          <a:prstGeom prst="rect">
            <a:avLst/>
          </a:prstGeom>
          <a:noFill/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261943" y="2127513"/>
            <a:ext cx="3133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63</a:t>
            </a:r>
            <a:endParaRPr lang="en-US" sz="800" dirty="0"/>
          </a:p>
        </p:txBody>
      </p:sp>
      <p:sp>
        <p:nvSpPr>
          <p:cNvPr id="67" name="Rectangle 66"/>
          <p:cNvSpPr/>
          <p:nvPr/>
        </p:nvSpPr>
        <p:spPr>
          <a:xfrm>
            <a:off x="4133851" y="2488288"/>
            <a:ext cx="355204" cy="257294"/>
          </a:xfrm>
          <a:prstGeom prst="rect">
            <a:avLst/>
          </a:prstGeom>
          <a:noFill/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4278650" y="2574769"/>
            <a:ext cx="303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30</a:t>
            </a:r>
            <a:endParaRPr lang="en-US" sz="800" dirty="0"/>
          </a:p>
        </p:txBody>
      </p:sp>
      <p:sp>
        <p:nvSpPr>
          <p:cNvPr id="69" name="Rectangle 68"/>
          <p:cNvSpPr/>
          <p:nvPr/>
        </p:nvSpPr>
        <p:spPr>
          <a:xfrm rot="5400000">
            <a:off x="4841244" y="2824668"/>
            <a:ext cx="363686" cy="278605"/>
          </a:xfrm>
          <a:prstGeom prst="rect">
            <a:avLst/>
          </a:prstGeom>
          <a:noFill/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4807767" y="2732440"/>
            <a:ext cx="3187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36</a:t>
            </a:r>
            <a:endParaRPr lang="en-US" sz="800" dirty="0"/>
          </a:p>
        </p:txBody>
      </p:sp>
      <p:sp>
        <p:nvSpPr>
          <p:cNvPr id="73" name="Rectangle 72"/>
          <p:cNvSpPr/>
          <p:nvPr/>
        </p:nvSpPr>
        <p:spPr>
          <a:xfrm rot="5400000">
            <a:off x="4457159" y="2738058"/>
            <a:ext cx="536700" cy="316545"/>
          </a:xfrm>
          <a:prstGeom prst="rect">
            <a:avLst/>
          </a:prstGeom>
          <a:noFill/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4652693" y="2588154"/>
            <a:ext cx="307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54</a:t>
            </a:r>
            <a:endParaRPr lang="en-US" sz="800" dirty="0"/>
          </a:p>
        </p:txBody>
      </p:sp>
      <p:sp>
        <p:nvSpPr>
          <p:cNvPr id="76" name="Rectangle 75"/>
          <p:cNvSpPr/>
          <p:nvPr/>
        </p:nvSpPr>
        <p:spPr>
          <a:xfrm>
            <a:off x="4328823" y="2750889"/>
            <a:ext cx="238411" cy="238837"/>
          </a:xfrm>
          <a:prstGeom prst="rect">
            <a:avLst/>
          </a:prstGeom>
          <a:noFill/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4255898" y="2840031"/>
            <a:ext cx="3306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31</a:t>
            </a:r>
            <a:endParaRPr lang="en-US" sz="800" dirty="0"/>
          </a:p>
        </p:txBody>
      </p:sp>
      <p:sp>
        <p:nvSpPr>
          <p:cNvPr id="78" name="TextBox 77"/>
          <p:cNvSpPr txBox="1"/>
          <p:nvPr/>
        </p:nvSpPr>
        <p:spPr>
          <a:xfrm>
            <a:off x="4255899" y="4241371"/>
            <a:ext cx="2040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 smtClean="0">
                <a:solidFill>
                  <a:srgbClr val="C00000"/>
                </a:solidFill>
              </a:rPr>
              <a:t>Calculated Total Count</a:t>
            </a:r>
            <a:r>
              <a:rPr lang="en-US" sz="1000" u="sng" dirty="0" smtClean="0"/>
              <a:t>:</a:t>
            </a:r>
          </a:p>
          <a:p>
            <a:r>
              <a:rPr lang="en-US" sz="1000" dirty="0" smtClean="0"/>
              <a:t>= 4* (63+49+47+54+30+31+36)</a:t>
            </a:r>
          </a:p>
          <a:p>
            <a:r>
              <a:rPr lang="en-US" sz="1000" dirty="0" smtClean="0"/>
              <a:t>= 4*310</a:t>
            </a:r>
          </a:p>
          <a:p>
            <a:r>
              <a:rPr lang="en-US" sz="1000" dirty="0" smtClean="0"/>
              <a:t>= 1240 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t="20186" r="1851" b="8333"/>
          <a:stretch/>
        </p:blipFill>
        <p:spPr>
          <a:xfrm>
            <a:off x="6628679" y="715694"/>
            <a:ext cx="2360201" cy="23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999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279988" y="3617780"/>
            <a:ext cx="3755588" cy="13730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ectangle 16"/>
          <p:cNvSpPr/>
          <p:nvPr/>
        </p:nvSpPr>
        <p:spPr>
          <a:xfrm>
            <a:off x="742607" y="820950"/>
            <a:ext cx="8292969" cy="27858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2" name="Google Shape;252;g121c87ed308_1_0"/>
          <p:cNvSpPr txBox="1"/>
          <p:nvPr/>
        </p:nvSpPr>
        <p:spPr>
          <a:xfrm>
            <a:off x="979547" y="91240"/>
            <a:ext cx="7834948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2. Membrane Filtration: Membrane F</a:t>
            </a:r>
            <a:r>
              <a:rPr lang="en-US" sz="1800" b="1" dirty="0" smtClean="0">
                <a:solidFill>
                  <a:schemeClr val="tx1"/>
                </a:solidFill>
              </a:rPr>
              <a:t>iltration </a:t>
            </a:r>
            <a:r>
              <a:rPr lang="en-US" sz="1800" b="1" dirty="0">
                <a:solidFill>
                  <a:schemeClr val="tx1"/>
                </a:solidFill>
              </a:rPr>
              <a:t>U</a:t>
            </a:r>
            <a:r>
              <a:rPr lang="en-US" sz="1800" b="1" dirty="0" smtClean="0">
                <a:solidFill>
                  <a:schemeClr val="tx1"/>
                </a:solidFill>
              </a:rPr>
              <a:t>nit (FU)(0.2µm) (Vacuum </a:t>
            </a:r>
            <a:r>
              <a:rPr lang="en-US" sz="1800" b="1" dirty="0">
                <a:solidFill>
                  <a:schemeClr val="tx1"/>
                </a:solidFill>
              </a:rPr>
              <a:t>assisted</a:t>
            </a:r>
            <a:r>
              <a:rPr lang="en-US" sz="1800" b="1" dirty="0" smtClean="0">
                <a:solidFill>
                  <a:schemeClr val="tx1"/>
                </a:solidFill>
              </a:rPr>
              <a:t>)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3" name="AutoShape 2" descr="blob:https://web.whatsapp.com/1bf38e6c-eaca-43d2-b601-e8323eee16a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2077464" y="1040446"/>
            <a:ext cx="981992" cy="61214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 smtClean="0">
                <a:solidFill>
                  <a:schemeClr val="bg2"/>
                </a:solidFill>
              </a:rPr>
              <a:t>2. Spike in </a:t>
            </a:r>
            <a:r>
              <a:rPr lang="en-SG" sz="1000" i="1" dirty="0" smtClean="0">
                <a:solidFill>
                  <a:schemeClr val="bg2"/>
                </a:solidFill>
              </a:rPr>
              <a:t>E. coli</a:t>
            </a:r>
            <a:r>
              <a:rPr lang="en-SG" sz="1000" dirty="0" smtClean="0">
                <a:solidFill>
                  <a:schemeClr val="bg2"/>
                </a:solidFill>
              </a:rPr>
              <a:t> sample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4B4C451-BCA5-4FDC-AEA2-B68511FF5C1B}"/>
              </a:ext>
            </a:extLst>
          </p:cNvPr>
          <p:cNvSpPr/>
          <p:nvPr/>
        </p:nvSpPr>
        <p:spPr>
          <a:xfrm>
            <a:off x="5821799" y="3788362"/>
            <a:ext cx="1933698" cy="1126393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1BB8FE0-208C-4978-A550-E683F03CD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961" y="4090454"/>
            <a:ext cx="1831014" cy="734055"/>
          </a:xfrm>
          <a:prstGeom prst="rect">
            <a:avLst/>
          </a:prstGeom>
          <a:ln>
            <a:noFill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8153417-7BCF-44D7-8CBD-7E1E4B499866}"/>
              </a:ext>
            </a:extLst>
          </p:cNvPr>
          <p:cNvSpPr txBox="1"/>
          <p:nvPr/>
        </p:nvSpPr>
        <p:spPr>
          <a:xfrm>
            <a:off x="5804362" y="3788362"/>
            <a:ext cx="1477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800" b="1" dirty="0" err="1"/>
              <a:t>QIAamp</a:t>
            </a:r>
            <a:r>
              <a:rPr lang="en-SG" sz="800" b="1" dirty="0"/>
              <a:t> DNA mini kit consumables</a:t>
            </a:r>
            <a:endParaRPr lang="en-SG" sz="800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FB276BD-C726-4872-B253-210F5054ED32}"/>
              </a:ext>
            </a:extLst>
          </p:cNvPr>
          <p:cNvSpPr/>
          <p:nvPr/>
        </p:nvSpPr>
        <p:spPr>
          <a:xfrm>
            <a:off x="2006329" y="1577023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4E4A892-5530-4A9E-8D64-D26774AD9B15}"/>
              </a:ext>
            </a:extLst>
          </p:cNvPr>
          <p:cNvSpPr/>
          <p:nvPr/>
        </p:nvSpPr>
        <p:spPr>
          <a:xfrm>
            <a:off x="7383939" y="3684150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6</a:t>
            </a:r>
            <a:endParaRPr lang="en-SG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C738FC1-6C1D-45D3-ADF2-0759A6AB3668}"/>
                  </a:ext>
                </a:extLst>
              </p:cNvPr>
              <p:cNvSpPr txBox="1"/>
              <p:nvPr/>
            </p:nvSpPr>
            <p:spPr>
              <a:xfrm>
                <a:off x="7807951" y="4104249"/>
                <a:ext cx="11247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1000" b="1" dirty="0" smtClean="0">
                    <a:solidFill>
                      <a:schemeClr val="tx1"/>
                    </a:solidFill>
                  </a:rPr>
                  <a:t>100</a:t>
                </a:r>
                <a14:m>
                  <m:oMath xmlns:m="http://schemas.openxmlformats.org/officeDocument/2006/math">
                    <m:r>
                      <a:rPr lang="en-SG" sz="1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µ</m:t>
                    </m:r>
                    <m:r>
                      <a:rPr lang="en-US" sz="10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𝐋</m:t>
                    </m:r>
                  </m:oMath>
                </a14:m>
                <a:r>
                  <a:rPr lang="en-SG" sz="1000" dirty="0" smtClean="0">
                    <a:solidFill>
                      <a:schemeClr val="tx1"/>
                    </a:solidFill>
                  </a:rPr>
                  <a:t> of sample is eluted out</a:t>
                </a:r>
                <a:endParaRPr lang="en-SG" sz="1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C738FC1-6C1D-45D3-ADF2-0759A6AB3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951" y="4104249"/>
                <a:ext cx="1124785" cy="400110"/>
              </a:xfrm>
              <a:prstGeom prst="rect">
                <a:avLst/>
              </a:prstGeom>
              <a:blipFill>
                <a:blip r:embed="rId6"/>
                <a:stretch>
                  <a:fillRect r="-2174" b="-606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279" y="1716326"/>
            <a:ext cx="822591" cy="1470986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896424" y="1040249"/>
            <a:ext cx="1065554" cy="61214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bg2"/>
                </a:solidFill>
              </a:rPr>
              <a:t>1. Add </a:t>
            </a:r>
            <a:r>
              <a:rPr lang="en-US" sz="1000" b="1" dirty="0" smtClean="0">
                <a:solidFill>
                  <a:schemeClr val="bg2"/>
                </a:solidFill>
              </a:rPr>
              <a:t>500 mL </a:t>
            </a:r>
            <a:r>
              <a:rPr lang="en-US" sz="1000" dirty="0" smtClean="0">
                <a:solidFill>
                  <a:schemeClr val="bg2"/>
                </a:solidFill>
              </a:rPr>
              <a:t>into filtration unit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919584" y="1209601"/>
            <a:ext cx="241110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3193207" y="1036949"/>
            <a:ext cx="1128628" cy="61214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 smtClean="0">
                <a:solidFill>
                  <a:schemeClr val="bg2"/>
                </a:solidFill>
              </a:rPr>
              <a:t>3. Vacuum assisted filtration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3015410" y="1209601"/>
            <a:ext cx="242762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4E4A892-5530-4A9E-8D64-D26774AD9B15}"/>
              </a:ext>
            </a:extLst>
          </p:cNvPr>
          <p:cNvSpPr/>
          <p:nvPr/>
        </p:nvSpPr>
        <p:spPr>
          <a:xfrm>
            <a:off x="3130591" y="1541726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en-SG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3206" y="1904835"/>
            <a:ext cx="1128629" cy="1107478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4489401" y="1052347"/>
            <a:ext cx="1130964" cy="61214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 smtClean="0">
                <a:solidFill>
                  <a:schemeClr val="bg2"/>
                </a:solidFill>
              </a:rPr>
              <a:t>4. Membrane filter removal </a:t>
            </a:r>
            <a:r>
              <a:rPr lang="en-SG" sz="1000" dirty="0">
                <a:solidFill>
                  <a:schemeClr val="bg2"/>
                </a:solidFill>
              </a:rPr>
              <a:t>by scalpel knife</a:t>
            </a:r>
          </a:p>
        </p:txBody>
      </p:sp>
      <p:sp>
        <p:nvSpPr>
          <p:cNvPr id="67" name="Right Arrow 66"/>
          <p:cNvSpPr/>
          <p:nvPr/>
        </p:nvSpPr>
        <p:spPr>
          <a:xfrm>
            <a:off x="4274785" y="1180754"/>
            <a:ext cx="242762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5650" y="1826318"/>
            <a:ext cx="1014438" cy="151190"/>
          </a:xfrm>
          <a:prstGeom prst="rect">
            <a:avLst/>
          </a:prstGeom>
        </p:spPr>
      </p:pic>
      <p:sp>
        <p:nvSpPr>
          <p:cNvPr id="68" name="Oval 67">
            <a:extLst>
              <a:ext uri="{FF2B5EF4-FFF2-40B4-BE49-F238E27FC236}">
                <a16:creationId xmlns:a16="http://schemas.microsoft.com/office/drawing/2014/main" id="{14E4A892-5530-4A9E-8D64-D26774AD9B15}"/>
              </a:ext>
            </a:extLst>
          </p:cNvPr>
          <p:cNvSpPr/>
          <p:nvPr/>
        </p:nvSpPr>
        <p:spPr>
          <a:xfrm>
            <a:off x="4400849" y="1558475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SG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6943" y="2726373"/>
            <a:ext cx="827127" cy="796493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5930516" y="2729152"/>
            <a:ext cx="1834896" cy="612140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 smtClean="0">
                <a:solidFill>
                  <a:schemeClr val="bg2"/>
                </a:solidFill>
              </a:rPr>
              <a:t>5.2 Membrane filter soaked </a:t>
            </a:r>
            <a:r>
              <a:rPr lang="en-SG" sz="1000" dirty="0">
                <a:solidFill>
                  <a:schemeClr val="bg2"/>
                </a:solidFill>
              </a:rPr>
              <a:t>in </a:t>
            </a:r>
            <a:r>
              <a:rPr lang="en-SG" sz="1000" b="1" dirty="0" smtClean="0">
                <a:solidFill>
                  <a:schemeClr val="bg2"/>
                </a:solidFill>
              </a:rPr>
              <a:t>5 mL of E lysis buffer</a:t>
            </a:r>
            <a:r>
              <a:rPr lang="en-SG" sz="1000" dirty="0" smtClean="0">
                <a:solidFill>
                  <a:schemeClr val="bg2"/>
                </a:solidFill>
              </a:rPr>
              <a:t>;  </a:t>
            </a:r>
            <a:r>
              <a:rPr lang="en-SG" sz="1000" b="1" dirty="0" smtClean="0">
                <a:solidFill>
                  <a:schemeClr val="bg2"/>
                </a:solidFill>
              </a:rPr>
              <a:t>3 </a:t>
            </a:r>
            <a:r>
              <a:rPr lang="en-SG" sz="1000" b="1" dirty="0" err="1" smtClean="0">
                <a:solidFill>
                  <a:schemeClr val="bg2"/>
                </a:solidFill>
              </a:rPr>
              <a:t>mins</a:t>
            </a:r>
            <a:r>
              <a:rPr lang="en-SG" sz="1000" dirty="0">
                <a:solidFill>
                  <a:schemeClr val="bg2"/>
                </a:solidFill>
              </a:rPr>
              <a:t>;</a:t>
            </a:r>
            <a:r>
              <a:rPr lang="en-SG" sz="1000" dirty="0" smtClean="0">
                <a:solidFill>
                  <a:schemeClr val="bg2"/>
                </a:solidFill>
              </a:rPr>
              <a:t> </a:t>
            </a:r>
            <a:r>
              <a:rPr lang="en-SG" sz="1000" b="1" dirty="0" smtClean="0">
                <a:solidFill>
                  <a:schemeClr val="bg2"/>
                </a:solidFill>
              </a:rPr>
              <a:t>shaking</a:t>
            </a:r>
            <a:endParaRPr lang="en-SG" sz="1000" b="1" dirty="0">
              <a:solidFill>
                <a:schemeClr val="bg2"/>
              </a:solidFill>
            </a:endParaRPr>
          </a:p>
        </p:txBody>
      </p:sp>
      <p:sp>
        <p:nvSpPr>
          <p:cNvPr id="69" name="Right Arrow 68"/>
          <p:cNvSpPr/>
          <p:nvPr/>
        </p:nvSpPr>
        <p:spPr>
          <a:xfrm rot="3595734">
            <a:off x="5213148" y="2066473"/>
            <a:ext cx="1375708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4E4A892-5530-4A9E-8D64-D26774AD9B15}"/>
              </a:ext>
            </a:extLst>
          </p:cNvPr>
          <p:cNvSpPr/>
          <p:nvPr/>
        </p:nvSpPr>
        <p:spPr>
          <a:xfrm>
            <a:off x="5804362" y="2566107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5986617" y="1048850"/>
            <a:ext cx="1797732" cy="84054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 smtClean="0">
                <a:solidFill>
                  <a:schemeClr val="bg2"/>
                </a:solidFill>
              </a:rPr>
              <a:t>5.1 Membrane filter inserted in 50mL falcon tube; </a:t>
            </a:r>
          </a:p>
          <a:p>
            <a:pPr algn="ctr"/>
            <a:r>
              <a:rPr lang="en-SG" sz="1000" b="1" dirty="0" smtClean="0">
                <a:solidFill>
                  <a:schemeClr val="bg2"/>
                </a:solidFill>
              </a:rPr>
              <a:t>5 mL of E lysis buffer;             3 </a:t>
            </a:r>
            <a:r>
              <a:rPr lang="en-SG" sz="1000" b="1" dirty="0" err="1" smtClean="0">
                <a:solidFill>
                  <a:schemeClr val="bg2"/>
                </a:solidFill>
              </a:rPr>
              <a:t>mins</a:t>
            </a:r>
            <a:r>
              <a:rPr lang="en-SG" sz="1000" dirty="0">
                <a:solidFill>
                  <a:schemeClr val="bg2"/>
                </a:solidFill>
              </a:rPr>
              <a:t>;</a:t>
            </a:r>
            <a:r>
              <a:rPr lang="en-SG" sz="1000" dirty="0" smtClean="0">
                <a:solidFill>
                  <a:schemeClr val="bg2"/>
                </a:solidFill>
              </a:rPr>
              <a:t> </a:t>
            </a:r>
            <a:r>
              <a:rPr lang="en-SG" sz="1000" b="1" dirty="0" smtClean="0">
                <a:solidFill>
                  <a:schemeClr val="bg2"/>
                </a:solidFill>
              </a:rPr>
              <a:t>pulse-Vortex</a:t>
            </a:r>
            <a:endParaRPr lang="en-SG" sz="1000" b="1" dirty="0">
              <a:solidFill>
                <a:schemeClr val="bg2"/>
              </a:solidFill>
            </a:endParaRPr>
          </a:p>
        </p:txBody>
      </p:sp>
      <p:sp>
        <p:nvSpPr>
          <p:cNvPr id="70" name="Right Arrow 69"/>
          <p:cNvSpPr/>
          <p:nvPr/>
        </p:nvSpPr>
        <p:spPr>
          <a:xfrm>
            <a:off x="5553064" y="1037892"/>
            <a:ext cx="503607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4E4A892-5530-4A9E-8D64-D26774AD9B15}"/>
              </a:ext>
            </a:extLst>
          </p:cNvPr>
          <p:cNvSpPr/>
          <p:nvPr/>
        </p:nvSpPr>
        <p:spPr>
          <a:xfrm>
            <a:off x="5955035" y="1707054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en-SG" dirty="0">
              <a:solidFill>
                <a:schemeClr val="tx1"/>
              </a:solidFill>
            </a:endParaRPr>
          </a:p>
        </p:txBody>
      </p:sp>
      <p:pic>
        <p:nvPicPr>
          <p:cNvPr id="24" name="WhatsApp Video 2022-05-09 at 3.44.59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49641" y="874810"/>
            <a:ext cx="1119012" cy="1732727"/>
          </a:xfrm>
          <a:prstGeom prst="rect">
            <a:avLst/>
          </a:prstGeom>
        </p:spPr>
      </p:pic>
      <p:sp>
        <p:nvSpPr>
          <p:cNvPr id="26" name="Right Brace 25"/>
          <p:cNvSpPr/>
          <p:nvPr/>
        </p:nvSpPr>
        <p:spPr>
          <a:xfrm rot="16200000" flipH="1">
            <a:off x="7177213" y="1889975"/>
            <a:ext cx="278835" cy="3392532"/>
          </a:xfrm>
          <a:prstGeom prst="rightBrace">
            <a:avLst>
              <a:gd name="adj1" fmla="val 122139"/>
              <a:gd name="adj2" fmla="val 48654"/>
            </a:avLst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6" name="Rectangle 35"/>
          <p:cNvSpPr/>
          <p:nvPr/>
        </p:nvSpPr>
        <p:spPr>
          <a:xfrm>
            <a:off x="618700" y="-689"/>
            <a:ext cx="221794" cy="51435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3DA367F-76D6-45E7-B9A8-E914798D0F48}"/>
              </a:ext>
            </a:extLst>
          </p:cNvPr>
          <p:cNvSpPr/>
          <p:nvPr/>
        </p:nvSpPr>
        <p:spPr>
          <a:xfrm>
            <a:off x="760662" y="1550439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en-S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5650" y="1973226"/>
            <a:ext cx="999885" cy="134767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13999" y="3873416"/>
            <a:ext cx="4087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0070C0"/>
                </a:solidFill>
              </a:rPr>
              <a:t>To establish filtration workflow using 0.2µm FU  and determine yield loss in extraction</a:t>
            </a:r>
          </a:p>
        </p:txBody>
      </p:sp>
    </p:spTree>
    <p:extLst>
      <p:ext uri="{BB962C8B-B14F-4D97-AF65-F5344CB8AC3E}">
        <p14:creationId xmlns:p14="http://schemas.microsoft.com/office/powerpoint/2010/main" val="14483406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21c87ed308_1_0"/>
          <p:cNvSpPr txBox="1"/>
          <p:nvPr/>
        </p:nvSpPr>
        <p:spPr>
          <a:xfrm>
            <a:off x="825402" y="68310"/>
            <a:ext cx="7547548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1600"/>
              <a:buFont typeface="Open Sans"/>
              <a:buNone/>
            </a:pPr>
            <a:endParaRPr sz="2000" b="1" i="0" u="none" strike="noStrike" cap="none" dirty="0">
              <a:solidFill>
                <a:srgbClr val="003087"/>
              </a:solidFill>
            </a:endParaRPr>
          </a:p>
        </p:txBody>
      </p:sp>
      <p:sp>
        <p:nvSpPr>
          <p:cNvPr id="32" name="Google Shape;252;g121c87ed308_1_0"/>
          <p:cNvSpPr txBox="1"/>
          <p:nvPr/>
        </p:nvSpPr>
        <p:spPr>
          <a:xfrm>
            <a:off x="879259" y="60164"/>
            <a:ext cx="769779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3087"/>
              </a:buClr>
              <a:buSzPts val="1600"/>
            </a:pPr>
            <a:r>
              <a:rPr lang="en-US" sz="1600" b="1" i="0" u="none" strike="noStrike" cap="none" dirty="0" smtClean="0">
                <a:solidFill>
                  <a:srgbClr val="0070C0"/>
                </a:solidFill>
              </a:rPr>
              <a:t>E lysis buffer Membrane Filtration Unit</a:t>
            </a:r>
            <a:r>
              <a:rPr lang="en-US" sz="1600" b="1" dirty="0" smtClean="0">
                <a:solidFill>
                  <a:srgbClr val="003087"/>
                </a:solidFill>
              </a:rPr>
              <a:t> </a:t>
            </a:r>
            <a:r>
              <a:rPr lang="en-US" sz="1600" b="1" dirty="0" smtClean="0">
                <a:solidFill>
                  <a:srgbClr val="0070C0"/>
                </a:solidFill>
              </a:rPr>
              <a:t>(FU)(0.2µm) </a:t>
            </a:r>
            <a:r>
              <a:rPr lang="en-US" sz="1600" b="1" i="0" u="none" strike="noStrike" cap="none" dirty="0" smtClean="0">
                <a:solidFill>
                  <a:srgbClr val="0070C0"/>
                </a:solidFill>
              </a:rPr>
              <a:t> </a:t>
            </a:r>
            <a:endParaRPr sz="1600" b="1" i="0" u="none" strike="noStrike" cap="none" dirty="0">
              <a:solidFill>
                <a:srgbClr val="0070C0"/>
              </a:solidFill>
            </a:endParaRPr>
          </a:p>
        </p:txBody>
      </p:sp>
      <p:sp>
        <p:nvSpPr>
          <p:cNvPr id="3" name="AutoShape 2" descr="blob:https://web.whatsapp.com/1bf38e6c-eaca-43d2-b601-e8323eee16a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sp>
        <p:nvSpPr>
          <p:cNvPr id="28" name="TextBox 27"/>
          <p:cNvSpPr txBox="1"/>
          <p:nvPr/>
        </p:nvSpPr>
        <p:spPr>
          <a:xfrm>
            <a:off x="7578346" y="80771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Threshold : 100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008" y="2003166"/>
            <a:ext cx="2838418" cy="2004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009" y="2208926"/>
            <a:ext cx="1147325" cy="70465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3003900" y="3516961"/>
            <a:ext cx="8846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39628" y="3378461"/>
            <a:ext cx="6642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Vortex</a:t>
            </a:r>
            <a:endParaRPr lang="en-SG" sz="1200" b="1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003900" y="3280586"/>
            <a:ext cx="645778" cy="3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269892" y="3148527"/>
            <a:ext cx="7340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Control</a:t>
            </a:r>
            <a:endParaRPr lang="en-SG" sz="12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2103210" y="3919397"/>
            <a:ext cx="242596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Vortex: </a:t>
            </a:r>
          </a:p>
          <a:p>
            <a:r>
              <a:rPr lang="en-US" sz="1100" dirty="0" smtClean="0"/>
              <a:t>Membrane filtration; contact lysis by pulse-</a:t>
            </a:r>
            <a:r>
              <a:rPr lang="en-US" sz="1100" dirty="0" err="1" smtClean="0"/>
              <a:t>vortexing</a:t>
            </a:r>
            <a:r>
              <a:rPr lang="en-US" sz="1100" dirty="0" smtClean="0"/>
              <a:t> </a:t>
            </a:r>
            <a:endParaRPr lang="en-SG" sz="1100" dirty="0"/>
          </a:p>
        </p:txBody>
      </p:sp>
      <p:sp>
        <p:nvSpPr>
          <p:cNvPr id="54" name="TextBox 53"/>
          <p:cNvSpPr txBox="1"/>
          <p:nvPr/>
        </p:nvSpPr>
        <p:spPr>
          <a:xfrm>
            <a:off x="3703209" y="2262104"/>
            <a:ext cx="787917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5.26 </a:t>
            </a:r>
            <a:r>
              <a:rPr lang="en-US" sz="1100" b="1" dirty="0" err="1" smtClean="0"/>
              <a:t>ct</a:t>
            </a:r>
            <a:r>
              <a:rPr lang="en-US" sz="1100" b="1" dirty="0" smtClean="0"/>
              <a:t> delayed </a:t>
            </a:r>
            <a:endParaRPr lang="en-SG" sz="11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301" y="1988676"/>
            <a:ext cx="2822755" cy="20192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4383" y="2208926"/>
            <a:ext cx="1190625" cy="752475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6884948" y="2208926"/>
            <a:ext cx="787917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6.6 </a:t>
            </a:r>
            <a:r>
              <a:rPr lang="en-US" sz="1100" b="1" dirty="0" err="1" smtClean="0"/>
              <a:t>ct</a:t>
            </a:r>
            <a:r>
              <a:rPr lang="en-US" sz="1100" b="1" dirty="0" smtClean="0"/>
              <a:t> delayed </a:t>
            </a:r>
            <a:endParaRPr lang="en-SG" sz="1100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6254064" y="3425526"/>
            <a:ext cx="8846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470292" y="3320174"/>
            <a:ext cx="9859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Petri dish</a:t>
            </a:r>
            <a:endParaRPr lang="en-SG" sz="1200" b="1" dirty="0"/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6204300" y="3224778"/>
            <a:ext cx="645778" cy="3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470292" y="3092719"/>
            <a:ext cx="7340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Control</a:t>
            </a:r>
            <a:endParaRPr lang="en-SG" sz="12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5361429" y="3878995"/>
            <a:ext cx="325822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Petri dish: </a:t>
            </a:r>
          </a:p>
          <a:p>
            <a:r>
              <a:rPr lang="en-US" sz="1100" dirty="0" smtClean="0"/>
              <a:t>Membrane filtration; contact lysis by soaking in lysis buffer-filled petri dish </a:t>
            </a:r>
            <a:endParaRPr lang="en-SG" sz="1100" dirty="0"/>
          </a:p>
        </p:txBody>
      </p:sp>
      <p:sp>
        <p:nvSpPr>
          <p:cNvPr id="29" name="Rectangle 28"/>
          <p:cNvSpPr/>
          <p:nvPr/>
        </p:nvSpPr>
        <p:spPr>
          <a:xfrm>
            <a:off x="618700" y="-689"/>
            <a:ext cx="221794" cy="51435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1265" y="605105"/>
            <a:ext cx="7195784" cy="105409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789008" y="4667110"/>
            <a:ext cx="6830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For filtration unit, Vortex-lysis improved extraction performance</a:t>
            </a:r>
            <a:endParaRPr lang="en-SG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373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AC84261F-6589-47D6-BF8E-000410C80862}"/>
              </a:ext>
            </a:extLst>
          </p:cNvPr>
          <p:cNvSpPr/>
          <p:nvPr/>
        </p:nvSpPr>
        <p:spPr>
          <a:xfrm>
            <a:off x="1609040" y="929925"/>
            <a:ext cx="6435761" cy="3208601"/>
          </a:xfrm>
          <a:prstGeom prst="rect">
            <a:avLst/>
          </a:prstGeom>
          <a:solidFill>
            <a:srgbClr val="FCFCD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Rectangle 12"/>
          <p:cNvSpPr/>
          <p:nvPr/>
        </p:nvSpPr>
        <p:spPr>
          <a:xfrm>
            <a:off x="618700" y="-689"/>
            <a:ext cx="221794" cy="5143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Google Shape;252;g121c87ed308_1_0"/>
          <p:cNvSpPr txBox="1"/>
          <p:nvPr/>
        </p:nvSpPr>
        <p:spPr>
          <a:xfrm>
            <a:off x="979547" y="91240"/>
            <a:ext cx="7834948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>
                <a:solidFill>
                  <a:schemeClr val="tx1"/>
                </a:solidFill>
              </a:rPr>
              <a:t>Membrane Filtration: </a:t>
            </a:r>
            <a:r>
              <a:rPr lang="en-US" sz="1800" b="1" dirty="0" smtClean="0">
                <a:solidFill>
                  <a:schemeClr val="tx1"/>
                </a:solidFill>
              </a:rPr>
              <a:t>Syringe filter (SF) with different lysis buffer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1811308" y="1710020"/>
            <a:ext cx="1130964" cy="54140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 smtClean="0">
                <a:solidFill>
                  <a:schemeClr val="bg2"/>
                </a:solidFill>
              </a:rPr>
              <a:t>1. Spiked in </a:t>
            </a:r>
            <a:r>
              <a:rPr lang="en-SG" sz="1000" i="1" dirty="0" smtClean="0">
                <a:solidFill>
                  <a:schemeClr val="bg2"/>
                </a:solidFill>
              </a:rPr>
              <a:t>E. coli</a:t>
            </a:r>
            <a:r>
              <a:rPr lang="en-SG" sz="1000" dirty="0" smtClean="0">
                <a:solidFill>
                  <a:schemeClr val="bg2"/>
                </a:solidFill>
              </a:rPr>
              <a:t> in 10ml </a:t>
            </a:r>
            <a:r>
              <a:rPr lang="en-SG" sz="1000" dirty="0" err="1" smtClean="0">
                <a:solidFill>
                  <a:schemeClr val="bg2"/>
                </a:solidFill>
              </a:rPr>
              <a:t>MiliQ</a:t>
            </a:r>
            <a:r>
              <a:rPr lang="en-SG" sz="1000" dirty="0" smtClean="0">
                <a:solidFill>
                  <a:schemeClr val="bg2"/>
                </a:solidFill>
              </a:rPr>
              <a:t> water 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3138612" y="2282181"/>
            <a:ext cx="1263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000" dirty="0" smtClean="0">
                <a:solidFill>
                  <a:schemeClr val="tx1"/>
                </a:solidFill>
              </a:rPr>
              <a:t>Either </a:t>
            </a:r>
          </a:p>
          <a:p>
            <a:pPr algn="ctr"/>
            <a:r>
              <a:rPr lang="en-SG" sz="1000" b="1" u="sng" dirty="0" smtClean="0">
                <a:solidFill>
                  <a:srgbClr val="FF0000"/>
                </a:solidFill>
              </a:rPr>
              <a:t>0.2 µm </a:t>
            </a:r>
            <a:r>
              <a:rPr lang="en-SG" sz="1000" b="1" u="sng" dirty="0" smtClean="0">
                <a:solidFill>
                  <a:schemeClr val="tx1"/>
                </a:solidFill>
              </a:rPr>
              <a:t>or </a:t>
            </a:r>
            <a:r>
              <a:rPr lang="en-SG" sz="1000" b="1" u="sng" dirty="0">
                <a:solidFill>
                  <a:srgbClr val="FF0000"/>
                </a:solidFill>
              </a:rPr>
              <a:t>0.45 µm</a:t>
            </a:r>
            <a:endParaRPr lang="en-SG" sz="1000" u="sng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B4C451-BCA5-4FDC-AEA2-B68511FF5C1B}"/>
              </a:ext>
            </a:extLst>
          </p:cNvPr>
          <p:cNvSpPr/>
          <p:nvPr/>
        </p:nvSpPr>
        <p:spPr>
          <a:xfrm>
            <a:off x="5852317" y="1590232"/>
            <a:ext cx="1933698" cy="1126393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BB8FE0-208C-4978-A550-E683F03CD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479" y="1892324"/>
            <a:ext cx="1831014" cy="734055"/>
          </a:xfrm>
          <a:prstGeom prst="rect">
            <a:avLst/>
          </a:prstGeom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153417-7BCF-44D7-8CBD-7E1E4B499866}"/>
              </a:ext>
            </a:extLst>
          </p:cNvPr>
          <p:cNvSpPr txBox="1"/>
          <p:nvPr/>
        </p:nvSpPr>
        <p:spPr>
          <a:xfrm>
            <a:off x="5834880" y="1590232"/>
            <a:ext cx="1477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800" b="1" dirty="0" err="1"/>
              <a:t>QIAamp</a:t>
            </a:r>
            <a:r>
              <a:rPr lang="en-SG" sz="800" b="1" dirty="0"/>
              <a:t> DNA mini kit consumables</a:t>
            </a:r>
            <a:endParaRPr lang="en-SG" sz="8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3DA367F-76D6-45E7-B9A8-E914798D0F48}"/>
              </a:ext>
            </a:extLst>
          </p:cNvPr>
          <p:cNvSpPr/>
          <p:nvPr/>
        </p:nvSpPr>
        <p:spPr>
          <a:xfrm>
            <a:off x="1694097" y="2161638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3138612" y="1715906"/>
            <a:ext cx="1130964" cy="54140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>
                <a:solidFill>
                  <a:schemeClr val="bg2"/>
                </a:solidFill>
              </a:rPr>
              <a:t>2.  Filter </a:t>
            </a:r>
            <a:r>
              <a:rPr lang="en-SG" sz="1000" dirty="0" smtClean="0">
                <a:solidFill>
                  <a:schemeClr val="bg2"/>
                </a:solidFill>
              </a:rPr>
              <a:t>water </a:t>
            </a:r>
            <a:r>
              <a:rPr lang="en-SG" sz="1000" dirty="0">
                <a:solidFill>
                  <a:schemeClr val="bg2"/>
                </a:solidFill>
              </a:rPr>
              <a:t>sample through </a:t>
            </a:r>
            <a:r>
              <a:rPr lang="en-SG" sz="1000" dirty="0" smtClean="0">
                <a:solidFill>
                  <a:schemeClr val="bg2"/>
                </a:solidFill>
              </a:rPr>
              <a:t>syringe filter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4456175" y="1402598"/>
            <a:ext cx="1268973" cy="84882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 smtClean="0">
                <a:solidFill>
                  <a:schemeClr val="bg2"/>
                </a:solidFill>
              </a:rPr>
              <a:t>3. Filter </a:t>
            </a:r>
            <a:r>
              <a:rPr lang="en-SG" sz="1000" b="1" dirty="0" smtClean="0">
                <a:solidFill>
                  <a:schemeClr val="bg2"/>
                </a:solidFill>
              </a:rPr>
              <a:t>E &amp; ES (inclusive of SDS) </a:t>
            </a:r>
            <a:r>
              <a:rPr lang="en-SG" sz="1000" dirty="0" smtClean="0">
                <a:solidFill>
                  <a:schemeClr val="bg2"/>
                </a:solidFill>
              </a:rPr>
              <a:t>lysis buffer through the same filter 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4456176" y="2310573"/>
            <a:ext cx="1283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000" dirty="0">
                <a:solidFill>
                  <a:schemeClr val="tx1"/>
                </a:solidFill>
              </a:rPr>
              <a:t>Either </a:t>
            </a:r>
            <a:endParaRPr lang="en-SG" sz="1000" dirty="0" smtClean="0">
              <a:solidFill>
                <a:schemeClr val="tx1"/>
              </a:solidFill>
            </a:endParaRPr>
          </a:p>
          <a:p>
            <a:pPr algn="ctr"/>
            <a:r>
              <a:rPr lang="en-SG" sz="1000" b="1" u="sng" dirty="0" smtClean="0">
                <a:solidFill>
                  <a:srgbClr val="FF0000"/>
                </a:solidFill>
              </a:rPr>
              <a:t>1000 &amp; 5000 µL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4E4A892-5530-4A9E-8D64-D26774AD9B15}"/>
              </a:ext>
            </a:extLst>
          </p:cNvPr>
          <p:cNvSpPr/>
          <p:nvPr/>
        </p:nvSpPr>
        <p:spPr>
          <a:xfrm>
            <a:off x="7468720" y="1603799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6297575" y="1203689"/>
            <a:ext cx="1124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000" b="1" dirty="0" smtClean="0">
                <a:solidFill>
                  <a:schemeClr val="tx1"/>
                </a:solidFill>
              </a:rPr>
              <a:t>100ul</a:t>
            </a:r>
            <a:r>
              <a:rPr lang="en-SG" sz="1000" dirty="0" smtClean="0">
                <a:solidFill>
                  <a:schemeClr val="tx1"/>
                </a:solidFill>
              </a:rPr>
              <a:t> of sample is eluted out</a:t>
            </a:r>
            <a:endParaRPr lang="en-SG" sz="1000" dirty="0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t="18357" b="16131"/>
          <a:stretch/>
        </p:blipFill>
        <p:spPr>
          <a:xfrm>
            <a:off x="3332332" y="1007075"/>
            <a:ext cx="965032" cy="632210"/>
          </a:xfrm>
          <a:prstGeom prst="rect">
            <a:avLst/>
          </a:prstGeom>
        </p:spPr>
      </p:pic>
      <p:sp>
        <p:nvSpPr>
          <p:cNvPr id="27" name="Right Arrow 26"/>
          <p:cNvSpPr/>
          <p:nvPr/>
        </p:nvSpPr>
        <p:spPr>
          <a:xfrm>
            <a:off x="2917812" y="1850598"/>
            <a:ext cx="242762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Right Arrow 27"/>
          <p:cNvSpPr/>
          <p:nvPr/>
        </p:nvSpPr>
        <p:spPr>
          <a:xfrm>
            <a:off x="4247614" y="1769272"/>
            <a:ext cx="242762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FB276BD-C726-4872-B253-210F5054ED32}"/>
              </a:ext>
            </a:extLst>
          </p:cNvPr>
          <p:cNvSpPr/>
          <p:nvPr/>
        </p:nvSpPr>
        <p:spPr>
          <a:xfrm>
            <a:off x="3037067" y="2180722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4E4A892-5530-4A9E-8D64-D26774AD9B15}"/>
              </a:ext>
            </a:extLst>
          </p:cNvPr>
          <p:cNvSpPr/>
          <p:nvPr/>
        </p:nvSpPr>
        <p:spPr>
          <a:xfrm>
            <a:off x="4388482" y="2155995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5667859" y="1733640"/>
            <a:ext cx="242762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3" name="Right Arrow 32"/>
          <p:cNvSpPr/>
          <p:nvPr/>
        </p:nvSpPr>
        <p:spPr>
          <a:xfrm rot="5400000">
            <a:off x="6210207" y="2720482"/>
            <a:ext cx="336820" cy="25965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5667859" y="3188992"/>
            <a:ext cx="1593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000" b="1" dirty="0" smtClean="0">
                <a:solidFill>
                  <a:schemeClr val="tx1"/>
                </a:solidFill>
              </a:rPr>
              <a:t>qPCR detection</a:t>
            </a:r>
            <a:endParaRPr lang="en-SG" sz="1000" dirty="0">
              <a:solidFill>
                <a:schemeClr val="tx1"/>
              </a:solidFill>
            </a:endParaRPr>
          </a:p>
        </p:txBody>
      </p:sp>
      <p:sp>
        <p:nvSpPr>
          <p:cNvPr id="36" name="Right Arrow 35"/>
          <p:cNvSpPr/>
          <p:nvPr/>
        </p:nvSpPr>
        <p:spPr>
          <a:xfrm rot="20151182">
            <a:off x="4510690" y="2842598"/>
            <a:ext cx="1508689" cy="30523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7" name="Right Arrow 36"/>
          <p:cNvSpPr/>
          <p:nvPr/>
        </p:nvSpPr>
        <p:spPr>
          <a:xfrm rot="5400000" flipV="1">
            <a:off x="3630007" y="2704349"/>
            <a:ext cx="280395" cy="24622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3166399" y="3005187"/>
            <a:ext cx="1474391" cy="1032121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>
                <a:solidFill>
                  <a:schemeClr val="bg2"/>
                </a:solidFill>
              </a:rPr>
              <a:t>3. </a:t>
            </a:r>
            <a:r>
              <a:rPr lang="en-SG" sz="1000" dirty="0" smtClean="0">
                <a:solidFill>
                  <a:schemeClr val="bg2"/>
                </a:solidFill>
              </a:rPr>
              <a:t>Bi-directional &amp; Reverse extraction of </a:t>
            </a:r>
            <a:r>
              <a:rPr lang="en-SG" sz="1000" i="1" dirty="0" smtClean="0">
                <a:solidFill>
                  <a:schemeClr val="bg2"/>
                </a:solidFill>
              </a:rPr>
              <a:t>E. coli </a:t>
            </a:r>
            <a:r>
              <a:rPr lang="en-SG" sz="1000" dirty="0" smtClean="0">
                <a:solidFill>
                  <a:schemeClr val="bg2"/>
                </a:solidFill>
              </a:rPr>
              <a:t>cells with </a:t>
            </a:r>
            <a:r>
              <a:rPr lang="en-SG" sz="1000" b="1" dirty="0">
                <a:solidFill>
                  <a:schemeClr val="bg2"/>
                </a:solidFill>
              </a:rPr>
              <a:t>E </a:t>
            </a:r>
            <a:r>
              <a:rPr lang="en-SG" sz="1000" dirty="0" smtClean="0">
                <a:solidFill>
                  <a:schemeClr val="bg2"/>
                </a:solidFill>
              </a:rPr>
              <a:t>lysis </a:t>
            </a:r>
            <a:r>
              <a:rPr lang="en-SG" sz="1000" dirty="0">
                <a:solidFill>
                  <a:schemeClr val="bg2"/>
                </a:solidFill>
              </a:rPr>
              <a:t>buffer through the same </a:t>
            </a:r>
            <a:r>
              <a:rPr lang="en-SG" sz="1000" dirty="0" smtClean="0">
                <a:solidFill>
                  <a:schemeClr val="bg2"/>
                </a:solidFill>
              </a:rPr>
              <a:t>filter (0.4um)  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4E4A892-5530-4A9E-8D64-D26774AD9B15}"/>
              </a:ext>
            </a:extLst>
          </p:cNvPr>
          <p:cNvSpPr/>
          <p:nvPr/>
        </p:nvSpPr>
        <p:spPr>
          <a:xfrm>
            <a:off x="3080023" y="2959212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23893" y="4234734"/>
            <a:ext cx="6806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0070C0"/>
                </a:solidFill>
              </a:rPr>
              <a:t>To compare extraction performance using 0.2 &amp; 0.4um SF with the addition of SDS in lysis buffer and the usage of different volume of lysis buffer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0070C0"/>
                </a:solidFill>
              </a:rPr>
              <a:t>To try different method of sample lysis and collection method using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147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52;g121c87ed308_1_0"/>
          <p:cNvSpPr txBox="1"/>
          <p:nvPr/>
        </p:nvSpPr>
        <p:spPr>
          <a:xfrm>
            <a:off x="813944" y="119034"/>
            <a:ext cx="7834948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3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r>
              <a:rPr lang="en-US" sz="1800" b="1" dirty="0">
                <a:solidFill>
                  <a:schemeClr val="tx1"/>
                </a:solidFill>
              </a:rPr>
              <a:t>Membrane </a:t>
            </a:r>
            <a:r>
              <a:rPr lang="en-US" sz="1800" b="1" dirty="0" smtClean="0">
                <a:solidFill>
                  <a:schemeClr val="tx1"/>
                </a:solidFill>
              </a:rPr>
              <a:t>Filtration: Syringe Filter (SF) (0.2µm vs 0.45µm)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304" y="561534"/>
            <a:ext cx="6336312" cy="20709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506" y="2763836"/>
            <a:ext cx="6351110" cy="161872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46136" y="1342139"/>
            <a:ext cx="1069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 lysis buffer </a:t>
            </a:r>
            <a:endParaRPr lang="en-SG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14400" y="3223172"/>
            <a:ext cx="12009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ES lysis buffer (+SDS) </a:t>
            </a:r>
            <a:endParaRPr lang="en-SG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115304" y="4513924"/>
            <a:ext cx="5714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ES lysis buffer improved DNA extraction than E lysis buffer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Reverse lysis and collection method reduces yield loss</a:t>
            </a:r>
            <a:endParaRPr lang="en-SG" b="1" dirty="0">
              <a:solidFill>
                <a:srgbClr val="0070C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8700" y="-689"/>
            <a:ext cx="221794" cy="5143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379430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919689" y="95251"/>
            <a:ext cx="7920880" cy="469126"/>
          </a:xfrm>
        </p:spPr>
        <p:txBody>
          <a:bodyPr>
            <a:normAutofit/>
          </a:bodyPr>
          <a:lstStyle/>
          <a:p>
            <a:r>
              <a:rPr lang="en-US" dirty="0" smtClean="0"/>
              <a:t>Remarks</a:t>
            </a:r>
            <a:endParaRPr lang="en-SG" dirty="0"/>
          </a:p>
        </p:txBody>
      </p:sp>
      <p:sp>
        <p:nvSpPr>
          <p:cNvPr id="13" name="TextBox 12"/>
          <p:cNvSpPr txBox="1"/>
          <p:nvPr/>
        </p:nvSpPr>
        <p:spPr>
          <a:xfrm>
            <a:off x="682481" y="1825776"/>
            <a:ext cx="42914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 smtClean="0"/>
              <a:t>Qns</a:t>
            </a:r>
            <a:endParaRPr lang="en-US" sz="1100" b="1" dirty="0" smtClean="0"/>
          </a:p>
          <a:p>
            <a:pPr marL="342900" indent="-342900">
              <a:buAutoNum type="arabicPeriod"/>
            </a:pPr>
            <a:r>
              <a:rPr lang="en-US" sz="1100" b="1" dirty="0" smtClean="0"/>
              <a:t>E.coli settled at the side/ corner of the filtration unit funnel/ Syringe</a:t>
            </a:r>
          </a:p>
          <a:p>
            <a:pPr marL="342900" indent="-342900">
              <a:buAutoNum type="arabicPeriod"/>
            </a:pPr>
            <a:endParaRPr lang="en-US" sz="1100" b="1" dirty="0" smtClean="0"/>
          </a:p>
          <a:p>
            <a:pPr marL="342900" indent="-342900">
              <a:buAutoNum type="arabicPeriod"/>
            </a:pPr>
            <a:r>
              <a:rPr lang="en-US" sz="1100" b="1" dirty="0" smtClean="0"/>
              <a:t>E. coli cells trapped in filter membrane (incomplete lysis)</a:t>
            </a:r>
          </a:p>
          <a:p>
            <a:pPr marL="342900" indent="-342900">
              <a:buAutoNum type="arabicPeriod"/>
            </a:pPr>
            <a:endParaRPr lang="en-US" sz="1100" b="1" dirty="0" smtClean="0"/>
          </a:p>
          <a:p>
            <a:pPr marL="342900" indent="-342900">
              <a:buAutoNum type="arabicPeriod"/>
            </a:pPr>
            <a:endParaRPr lang="en-US" sz="1100" b="1" dirty="0" smtClean="0"/>
          </a:p>
          <a:p>
            <a:pPr marL="342900" indent="-342900">
              <a:buAutoNum type="arabicPeriod"/>
            </a:pPr>
            <a:r>
              <a:rPr lang="en-US" sz="1100" b="1" dirty="0" smtClean="0"/>
              <a:t>E. coli </a:t>
            </a:r>
            <a:r>
              <a:rPr lang="en-US" sz="1100" b="1" dirty="0" err="1" smtClean="0"/>
              <a:t>gDNA</a:t>
            </a:r>
            <a:r>
              <a:rPr lang="en-US" sz="1100" b="1" dirty="0" smtClean="0"/>
              <a:t> trapped in filter membrane (lysed but unable to flush them out with lysis buffer)</a:t>
            </a:r>
          </a:p>
          <a:p>
            <a:pPr marL="342900" indent="-342900">
              <a:buAutoNum type="arabicPeriod"/>
            </a:pPr>
            <a:endParaRPr lang="en-US" sz="1100" b="1" dirty="0" smtClean="0"/>
          </a:p>
          <a:p>
            <a:pPr marL="342900" indent="-342900">
              <a:buAutoNum type="arabicPeriod"/>
            </a:pPr>
            <a:r>
              <a:rPr lang="en-US" sz="1100" b="1" dirty="0" smtClean="0"/>
              <a:t>Column step: AE elution buffer unable to fully elute the trapped DNA due to its compatibility with E lysis (Mainly </a:t>
            </a:r>
            <a:r>
              <a:rPr lang="en-US" sz="1100" b="1" dirty="0" err="1" smtClean="0"/>
              <a:t>NaOH</a:t>
            </a:r>
            <a:r>
              <a:rPr lang="en-US" sz="1100" b="1" dirty="0" smtClean="0"/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5897" y="462139"/>
            <a:ext cx="74960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Both Filtration Unit and syringe filter shows a delay of ~5ct from Direct E 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0.45um syringe with a 1mL elution shows a lesser yield delay of ~3ct (maybe 0.2um yield is lesser due to the entrapment of DNA-others complex inside membrane)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Cellular debris (Proteins, lipids and saccharides etc.) may clog membranes and interfere with downstream applications.</a:t>
            </a:r>
            <a:endParaRPr lang="en-SG" dirty="0"/>
          </a:p>
        </p:txBody>
      </p:sp>
      <p:sp>
        <p:nvSpPr>
          <p:cNvPr id="15" name="TextBox 14"/>
          <p:cNvSpPr txBox="1"/>
          <p:nvPr/>
        </p:nvSpPr>
        <p:spPr>
          <a:xfrm>
            <a:off x="4880129" y="1892831"/>
            <a:ext cx="407963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dirty="0" smtClean="0"/>
              <a:t>Collect the liquid from the side/ corner &amp; do a direct extraction/ agar growth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dirty="0" smtClean="0"/>
              <a:t>Increase E lysis buffer used </a:t>
            </a:r>
            <a:br>
              <a:rPr lang="en-US" sz="1100" dirty="0" smtClean="0"/>
            </a:br>
            <a:r>
              <a:rPr lang="en-US" sz="1100" dirty="0" smtClean="0"/>
              <a:t>(</a:t>
            </a:r>
            <a:r>
              <a:rPr lang="en-US" sz="1100" b="1" dirty="0" smtClean="0"/>
              <a:t>Syringe:1ml &amp; 5ml</a:t>
            </a:r>
            <a:r>
              <a:rPr lang="en-US" sz="1100" dirty="0" smtClean="0"/>
              <a:t>; filtration unit 5mL &amp; 10mL vortex)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dirty="0" smtClean="0"/>
              <a:t>Change Composition of filter membrane?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dirty="0" smtClean="0"/>
              <a:t>Include SDS in lysis buffer to denature protein and impose –</a:t>
            </a:r>
            <a:r>
              <a:rPr lang="en-US" sz="1100" dirty="0" err="1" smtClean="0"/>
              <a:t>ve</a:t>
            </a:r>
            <a:r>
              <a:rPr lang="en-US" sz="1100" dirty="0" smtClean="0"/>
              <a:t> charge to proteins and prevent accumulation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dirty="0" smtClean="0"/>
              <a:t>Try other detergent composition (Triton X)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dirty="0" smtClean="0"/>
              <a:t>Column step: AE elution buffer unable to fully elute the trapped DNA due to its compatibility with E lysis (Mainly </a:t>
            </a:r>
            <a:r>
              <a:rPr lang="en-US" sz="1100" dirty="0" err="1" smtClean="0"/>
              <a:t>NaOH</a:t>
            </a:r>
            <a:r>
              <a:rPr lang="en-US" sz="1100" dirty="0" smtClean="0"/>
              <a:t>)</a:t>
            </a:r>
            <a:endParaRPr lang="en-SG" sz="1100" dirty="0"/>
          </a:p>
        </p:txBody>
      </p:sp>
      <p:sp>
        <p:nvSpPr>
          <p:cNvPr id="16" name="Title 11"/>
          <p:cNvSpPr txBox="1">
            <a:spLocks/>
          </p:cNvSpPr>
          <p:nvPr/>
        </p:nvSpPr>
        <p:spPr>
          <a:xfrm>
            <a:off x="801089" y="4785462"/>
            <a:ext cx="7920880" cy="28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2000"/>
              <a:buFont typeface="Open Sans"/>
              <a:buNone/>
              <a:defRPr sz="2000" b="1" i="0" u="none" strike="noStrike" cap="none">
                <a:solidFill>
                  <a:srgbClr val="00308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100" dirty="0" err="1" smtClean="0"/>
              <a:t>QIAamp</a:t>
            </a:r>
            <a:r>
              <a:rPr lang="en-US" sz="1100" dirty="0" smtClean="0"/>
              <a:t> uses silica-membrane</a:t>
            </a:r>
            <a:endParaRPr lang="en-SG" sz="1100" dirty="0"/>
          </a:p>
        </p:txBody>
      </p:sp>
    </p:spTree>
    <p:extLst>
      <p:ext uri="{BB962C8B-B14F-4D97-AF65-F5344CB8AC3E}">
        <p14:creationId xmlns:p14="http://schemas.microsoft.com/office/powerpoint/2010/main" val="35676039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21c87ed308_1_0"/>
          <p:cNvSpPr txBox="1"/>
          <p:nvPr/>
        </p:nvSpPr>
        <p:spPr>
          <a:xfrm>
            <a:off x="825402" y="68310"/>
            <a:ext cx="7547548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1600"/>
              <a:buFont typeface="Open Sans"/>
              <a:buNone/>
            </a:pPr>
            <a:endParaRPr sz="2000" b="1" i="0" u="none" strike="noStrike" cap="none" dirty="0">
              <a:solidFill>
                <a:srgbClr val="003087"/>
              </a:solidFill>
            </a:endParaRPr>
          </a:p>
        </p:txBody>
      </p:sp>
      <p:sp>
        <p:nvSpPr>
          <p:cNvPr id="32" name="Google Shape;252;g121c87ed308_1_0"/>
          <p:cNvSpPr txBox="1"/>
          <p:nvPr/>
        </p:nvSpPr>
        <p:spPr>
          <a:xfrm>
            <a:off x="894672" y="120140"/>
            <a:ext cx="769779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3087"/>
              </a:buClr>
              <a:buSzPts val="1600"/>
            </a:pPr>
            <a:r>
              <a:rPr lang="en-US" sz="1600" b="1" i="0" u="none" strike="noStrike" cap="none" dirty="0" smtClean="0">
                <a:solidFill>
                  <a:schemeClr val="tx1"/>
                </a:solidFill>
              </a:rPr>
              <a:t>Comparison Between E Lysis </a:t>
            </a:r>
            <a:r>
              <a:rPr lang="en-US" sz="1600" b="1" dirty="0">
                <a:solidFill>
                  <a:schemeClr val="tx1"/>
                </a:solidFill>
              </a:rPr>
              <a:t>B</a:t>
            </a:r>
            <a:r>
              <a:rPr lang="en-US" sz="1600" b="1" i="0" u="none" strike="noStrike" cap="none" dirty="0" smtClean="0">
                <a:solidFill>
                  <a:schemeClr val="tx1"/>
                </a:solidFill>
              </a:rPr>
              <a:t>uffers Variations</a:t>
            </a:r>
            <a:endParaRPr sz="1600" b="1" i="0" u="none" strike="noStrike" cap="none" dirty="0">
              <a:solidFill>
                <a:schemeClr val="tx1"/>
              </a:solidFill>
            </a:endParaRPr>
          </a:p>
        </p:txBody>
      </p:sp>
      <p:sp>
        <p:nvSpPr>
          <p:cNvPr id="3" name="AutoShape 2" descr="blob:https://web.whatsapp.com/1bf38e6c-eaca-43d2-b601-e8323eee16a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549" y="702386"/>
            <a:ext cx="2720686" cy="18927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450" y="936947"/>
            <a:ext cx="971550" cy="400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894" y="702386"/>
            <a:ext cx="2625498" cy="1892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4568" y="955997"/>
            <a:ext cx="981075" cy="76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59130" y="1717997"/>
            <a:ext cx="13179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80</a:t>
            </a:r>
            <a:r>
              <a:rPr lang="en-US" sz="900" baseline="30000" dirty="0" smtClean="0"/>
              <a:t>o</a:t>
            </a:r>
            <a:r>
              <a:rPr lang="en-US" sz="900" dirty="0" smtClean="0"/>
              <a:t>C Has lower signal</a:t>
            </a:r>
            <a:endParaRPr lang="en-US" sz="9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427" y="2730272"/>
            <a:ext cx="2688957" cy="1892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224" y="3005615"/>
            <a:ext cx="1076325" cy="752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7043" y="2730272"/>
            <a:ext cx="2720686" cy="18927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794" y="2989454"/>
            <a:ext cx="1085850" cy="75247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760714" y="3741929"/>
            <a:ext cx="12170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RT Has lower signal</a:t>
            </a:r>
            <a:endParaRPr lang="en-US" sz="9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74388" y="2730272"/>
            <a:ext cx="2698559" cy="18927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0155" y="3036916"/>
            <a:ext cx="1190625" cy="723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520624" y="3775133"/>
            <a:ext cx="12170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RT Has lower signal</a:t>
            </a:r>
            <a:endParaRPr lang="en-US" sz="900" dirty="0"/>
          </a:p>
        </p:txBody>
      </p:sp>
      <p:sp>
        <p:nvSpPr>
          <p:cNvPr id="27" name="TextBox 26"/>
          <p:cNvSpPr txBox="1"/>
          <p:nvPr/>
        </p:nvSpPr>
        <p:spPr>
          <a:xfrm>
            <a:off x="7439687" y="1451000"/>
            <a:ext cx="1704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Original E Lysis Buffer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1189124" y="1451000"/>
            <a:ext cx="886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QIAmp</a:t>
            </a:r>
            <a:r>
              <a:rPr lang="en-US" sz="1200" dirty="0" smtClean="0"/>
              <a:t> Kit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1283060" y="4616928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E Lysis Buffer using </a:t>
            </a:r>
            <a:br>
              <a:rPr lang="en-US" sz="1200" dirty="0" smtClean="0"/>
            </a:br>
            <a:r>
              <a:rPr lang="en-US" sz="1200" dirty="0" smtClean="0"/>
              <a:t>Conc. </a:t>
            </a:r>
            <a:r>
              <a:rPr lang="en-US" sz="1200" dirty="0" err="1" smtClean="0"/>
              <a:t>NaOH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4173507" y="4616929"/>
            <a:ext cx="1704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Original E Lysis Buffer</a:t>
            </a:r>
            <a:br>
              <a:rPr lang="en-US" sz="1200" dirty="0" smtClean="0"/>
            </a:br>
            <a:r>
              <a:rPr lang="en-US" sz="1200" dirty="0" smtClean="0"/>
              <a:t> + SDS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6749870" y="4616929"/>
            <a:ext cx="174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Original E Lysis Buffer </a:t>
            </a:r>
            <a:br>
              <a:rPr lang="en-US" sz="1200" dirty="0" smtClean="0"/>
            </a:br>
            <a:r>
              <a:rPr lang="en-US" sz="1200" dirty="0" smtClean="0"/>
              <a:t>+ SDS + NP40</a:t>
            </a:r>
            <a:endParaRPr lang="en-US" sz="1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A859659-3664-485B-AE63-89643DE6A5A4}"/>
              </a:ext>
            </a:extLst>
          </p:cNvPr>
          <p:cNvSpPr/>
          <p:nvPr/>
        </p:nvSpPr>
        <p:spPr>
          <a:xfrm>
            <a:off x="8211977" y="563871"/>
            <a:ext cx="760970" cy="629806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sng" dirty="0" smtClean="0">
                <a:solidFill>
                  <a:schemeClr val="tx1"/>
                </a:solidFill>
              </a:rPr>
              <a:t>E Lysis </a:t>
            </a:r>
            <a:r>
              <a:rPr lang="en-US" sz="1000" u="sng" dirty="0">
                <a:solidFill>
                  <a:schemeClr val="tx1"/>
                </a:solidFill>
              </a:rPr>
              <a:t>buffer: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NaOH</a:t>
            </a:r>
          </a:p>
          <a:p>
            <a:pPr algn="ctr"/>
            <a:r>
              <a:rPr lang="en-SG" sz="700" dirty="0">
                <a:solidFill>
                  <a:schemeClr val="tx1"/>
                </a:solidFill>
              </a:rPr>
              <a:t>Ethanol</a:t>
            </a:r>
          </a:p>
          <a:p>
            <a:pPr algn="ctr"/>
            <a:r>
              <a:rPr lang="en-SG" sz="700" dirty="0">
                <a:solidFill>
                  <a:schemeClr val="tx1"/>
                </a:solidFill>
              </a:rPr>
              <a:t>EDTA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78346" y="80755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Threshold : 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8359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21c87ed308_1_0"/>
          <p:cNvSpPr txBox="1"/>
          <p:nvPr/>
        </p:nvSpPr>
        <p:spPr>
          <a:xfrm>
            <a:off x="825402" y="68310"/>
            <a:ext cx="7547548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1600"/>
              <a:buFont typeface="Open Sans"/>
              <a:buNone/>
            </a:pPr>
            <a:endParaRPr sz="2000" b="1" i="0" u="none" strike="noStrike" cap="none" dirty="0">
              <a:solidFill>
                <a:srgbClr val="003087"/>
              </a:solidFill>
            </a:endParaRPr>
          </a:p>
        </p:txBody>
      </p:sp>
      <p:sp>
        <p:nvSpPr>
          <p:cNvPr id="32" name="Google Shape;252;g121c87ed308_1_0"/>
          <p:cNvSpPr txBox="1"/>
          <p:nvPr/>
        </p:nvSpPr>
        <p:spPr>
          <a:xfrm>
            <a:off x="1176769" y="241818"/>
            <a:ext cx="769779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3087"/>
              </a:buClr>
              <a:buSzPts val="1600"/>
            </a:pPr>
            <a:r>
              <a:rPr lang="en-US" sz="1600" b="1" i="0" u="none" strike="noStrike" cap="none" dirty="0" smtClean="0">
                <a:solidFill>
                  <a:schemeClr val="tx1"/>
                </a:solidFill>
              </a:rPr>
              <a:t>Comparison Between E Lysis Variations</a:t>
            </a:r>
            <a:endParaRPr sz="1600" b="1" i="0" u="none" strike="noStrike" cap="none" dirty="0">
              <a:solidFill>
                <a:schemeClr val="tx1"/>
              </a:solidFill>
            </a:endParaRPr>
          </a:p>
        </p:txBody>
      </p:sp>
      <p:sp>
        <p:nvSpPr>
          <p:cNvPr id="3" name="AutoShape 2" descr="blob:https://web.whatsapp.com/1bf38e6c-eaca-43d2-b601-e8323eee16a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sp>
        <p:nvSpPr>
          <p:cNvPr id="27" name="TextBox 26"/>
          <p:cNvSpPr txBox="1"/>
          <p:nvPr/>
        </p:nvSpPr>
        <p:spPr>
          <a:xfrm>
            <a:off x="7740915" y="1401130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Original </a:t>
            </a:r>
            <a:br>
              <a:rPr lang="en-US" sz="1200" dirty="0" smtClean="0"/>
            </a:br>
            <a:r>
              <a:rPr lang="en-US" sz="1200" dirty="0" smtClean="0"/>
              <a:t>E Lysis Buffer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742480" y="1426127"/>
            <a:ext cx="886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QIAmp</a:t>
            </a:r>
            <a:r>
              <a:rPr lang="en-US" sz="1200" dirty="0" smtClean="0"/>
              <a:t> Kit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1979763" y="4512229"/>
            <a:ext cx="2364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E Lysis Buffer </a:t>
            </a:r>
            <a:br>
              <a:rPr lang="en-US" sz="1200" dirty="0" smtClean="0"/>
            </a:br>
            <a:r>
              <a:rPr lang="en-US" sz="1200" dirty="0" smtClean="0"/>
              <a:t>+ Spiked sample w 0.22um filter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90157" y="-18217"/>
            <a:ext cx="199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Experiments run prior. 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578346" y="80771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Threshold : 100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322" y="798586"/>
            <a:ext cx="3059439" cy="18206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196" y="1018076"/>
            <a:ext cx="1140815" cy="3306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196" y="1331755"/>
            <a:ext cx="1152076" cy="3339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3196" y="1658521"/>
            <a:ext cx="1140815" cy="3058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9761" y="796553"/>
            <a:ext cx="3131154" cy="18633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0431" y="1018076"/>
            <a:ext cx="1178545" cy="330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0431" y="1362488"/>
            <a:ext cx="1178545" cy="3268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0431" y="1703126"/>
            <a:ext cx="1178545" cy="3354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5730" y="2685757"/>
            <a:ext cx="3154032" cy="18769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8410" y="2907007"/>
            <a:ext cx="1140773" cy="3200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8410" y="3234720"/>
            <a:ext cx="1140773" cy="3014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8410" y="3496587"/>
            <a:ext cx="1140773" cy="3177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09761" y="2670413"/>
            <a:ext cx="3131154" cy="18633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29751" y="2869699"/>
            <a:ext cx="1177035" cy="31948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29751" y="3173433"/>
            <a:ext cx="1177035" cy="306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29752" y="3466718"/>
            <a:ext cx="1191422" cy="31714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046600" y="4502191"/>
            <a:ext cx="2364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E Lysis Buffer (Heated @80</a:t>
            </a:r>
            <a:r>
              <a:rPr lang="en-US" sz="1200" baseline="30000" dirty="0" smtClean="0"/>
              <a:t>o</a:t>
            </a:r>
            <a:r>
              <a:rPr lang="en-US" sz="1200" dirty="0" smtClean="0"/>
              <a:t>C)</a:t>
            </a:r>
            <a:br>
              <a:rPr lang="en-US" sz="1200" dirty="0" smtClean="0"/>
            </a:br>
            <a:r>
              <a:rPr lang="en-US" sz="1200" dirty="0" smtClean="0"/>
              <a:t>+ Spiked sample w 0.22um filter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796469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C7D1CCF2-6AE3-451A-AD0E-DCA111781451}"/>
              </a:ext>
            </a:extLst>
          </p:cNvPr>
          <p:cNvSpPr/>
          <p:nvPr/>
        </p:nvSpPr>
        <p:spPr>
          <a:xfrm>
            <a:off x="692229" y="904899"/>
            <a:ext cx="1551658" cy="261782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290052F-63EF-4987-840E-200CC5815976}"/>
              </a:ext>
            </a:extLst>
          </p:cNvPr>
          <p:cNvSpPr/>
          <p:nvPr/>
        </p:nvSpPr>
        <p:spPr>
          <a:xfrm>
            <a:off x="2342980" y="2888813"/>
            <a:ext cx="4496120" cy="1494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C84261F-6589-47D6-BF8E-000410C80862}"/>
              </a:ext>
            </a:extLst>
          </p:cNvPr>
          <p:cNvSpPr/>
          <p:nvPr/>
        </p:nvSpPr>
        <p:spPr>
          <a:xfrm>
            <a:off x="2340631" y="904899"/>
            <a:ext cx="6435761" cy="1494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2" name="Google Shape;252;g121c87ed308_1_0"/>
          <p:cNvSpPr txBox="1"/>
          <p:nvPr/>
        </p:nvSpPr>
        <p:spPr>
          <a:xfrm>
            <a:off x="877078" y="82148"/>
            <a:ext cx="7489629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3087"/>
              </a:buClr>
              <a:buSzPts val="1600"/>
            </a:pPr>
            <a:r>
              <a:rPr lang="en-US" sz="2000" b="1" dirty="0" smtClean="0">
                <a:solidFill>
                  <a:srgbClr val="0070C0"/>
                </a:solidFill>
              </a:rPr>
              <a:t>Previously: Comparison </a:t>
            </a:r>
            <a:r>
              <a:rPr lang="en-US" sz="2000" b="1" dirty="0">
                <a:solidFill>
                  <a:srgbClr val="0070C0"/>
                </a:solidFill>
              </a:rPr>
              <a:t>of Extraction protocol overview</a:t>
            </a:r>
            <a:endParaRPr sz="1600" b="1" i="0" u="none" strike="noStrike" cap="none" dirty="0">
              <a:solidFill>
                <a:srgbClr val="0070C0"/>
              </a:solidFill>
            </a:endParaRPr>
          </a:p>
        </p:txBody>
      </p:sp>
      <p:pic>
        <p:nvPicPr>
          <p:cNvPr id="1026" name="Picture 2" descr="Test Tube In Black And White Color Simple Outline Image Stock Illustration  - Download Image Now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19" y="2108250"/>
            <a:ext cx="569856" cy="8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3617" y="961896"/>
            <a:ext cx="15452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Bacterial Culture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Pick colony (s) into 3mL LB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Grow at </a:t>
            </a:r>
            <a:r>
              <a:rPr lang="en-US" sz="1000" b="1" dirty="0"/>
              <a:t>37degC</a:t>
            </a:r>
            <a:r>
              <a:rPr lang="en-US" sz="1000" dirty="0"/>
              <a:t>, </a:t>
            </a:r>
            <a:r>
              <a:rPr lang="en-US" sz="1000" b="1" dirty="0"/>
              <a:t>200 rpm </a:t>
            </a:r>
            <a:r>
              <a:rPr lang="en-US" sz="1000" dirty="0"/>
              <a:t>for </a:t>
            </a:r>
            <a:r>
              <a:rPr lang="en-US" sz="1000" b="1" dirty="0"/>
              <a:t>~16 </a:t>
            </a:r>
            <a:r>
              <a:rPr lang="en-US" sz="1000" b="1" dirty="0" err="1"/>
              <a:t>hr</a:t>
            </a:r>
            <a:endParaRPr lang="en-US" sz="1000" b="1" dirty="0"/>
          </a:p>
          <a:p>
            <a:pPr marL="228600" indent="-228600">
              <a:buFont typeface="+mj-lt"/>
              <a:buAutoNum type="arabicPeriod"/>
            </a:pPr>
            <a:r>
              <a:rPr lang="en-US" sz="1000" dirty="0"/>
              <a:t>Volume </a:t>
            </a:r>
            <a:r>
              <a:rPr lang="en-US" sz="1000" dirty="0" err="1"/>
              <a:t>aliquote</a:t>
            </a:r>
            <a:r>
              <a:rPr lang="en-US" sz="1000" dirty="0"/>
              <a:t> for extraction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2261045" y="1867960"/>
            <a:ext cx="813980" cy="57708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3113310" y="1369825"/>
            <a:ext cx="1130964" cy="54140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sng" dirty="0">
                <a:solidFill>
                  <a:schemeClr val="bg2"/>
                </a:solidFill>
              </a:rPr>
              <a:t>Treatment 1 </a:t>
            </a:r>
            <a:r>
              <a:rPr lang="en-US" sz="1000" dirty="0">
                <a:solidFill>
                  <a:schemeClr val="bg2"/>
                </a:solidFill>
              </a:rPr>
              <a:t>Reagent 1+Proteinase K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260367-0EF4-4057-BE97-5865ADBB5EEB}"/>
              </a:ext>
            </a:extLst>
          </p:cNvPr>
          <p:cNvSpPr txBox="1"/>
          <p:nvPr/>
        </p:nvSpPr>
        <p:spPr>
          <a:xfrm>
            <a:off x="3246642" y="1942926"/>
            <a:ext cx="920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000" b="1" dirty="0">
                <a:solidFill>
                  <a:srgbClr val="7030A0"/>
                </a:solidFill>
              </a:rPr>
              <a:t>56degC</a:t>
            </a:r>
            <a:r>
              <a:rPr lang="en-SG" sz="1000" dirty="0">
                <a:solidFill>
                  <a:srgbClr val="7030A0"/>
                </a:solidFill>
              </a:rPr>
              <a:t> for </a:t>
            </a:r>
            <a:r>
              <a:rPr lang="en-SG" sz="1000" b="1" dirty="0">
                <a:solidFill>
                  <a:srgbClr val="7030A0"/>
                </a:solidFill>
              </a:rPr>
              <a:t>1-3 hr</a:t>
            </a:r>
            <a:r>
              <a:rPr lang="en-SG" sz="10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3A24D1-43A0-4645-A3D6-6F1748EDB5C0}"/>
              </a:ext>
            </a:extLst>
          </p:cNvPr>
          <p:cNvSpPr/>
          <p:nvPr/>
        </p:nvSpPr>
        <p:spPr>
          <a:xfrm>
            <a:off x="4444017" y="1343408"/>
            <a:ext cx="869948" cy="442501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sng" dirty="0">
                <a:solidFill>
                  <a:schemeClr val="bg2"/>
                </a:solidFill>
              </a:rPr>
              <a:t>Treatment 2 </a:t>
            </a:r>
            <a:r>
              <a:rPr lang="en-US" sz="1000" dirty="0">
                <a:solidFill>
                  <a:schemeClr val="bg2"/>
                </a:solidFill>
              </a:rPr>
              <a:t>Reagent 2</a:t>
            </a:r>
            <a:endParaRPr lang="en-SG" sz="1000" dirty="0">
              <a:solidFill>
                <a:schemeClr val="bg2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FFD4238-A2F6-4B6F-8A2E-114A8C867E2C}"/>
              </a:ext>
            </a:extLst>
          </p:cNvPr>
          <p:cNvCxnSpPr>
            <a:cxnSpLocks/>
            <a:stCxn id="14" idx="3"/>
            <a:endCxn id="21" idx="1"/>
          </p:cNvCxnSpPr>
          <p:nvPr/>
        </p:nvCxnSpPr>
        <p:spPr>
          <a:xfrm flipV="1">
            <a:off x="4244274" y="1564659"/>
            <a:ext cx="199743" cy="7586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4599601" y="1873703"/>
            <a:ext cx="954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000" b="1" dirty="0">
                <a:solidFill>
                  <a:srgbClr val="7030A0"/>
                </a:solidFill>
              </a:rPr>
              <a:t>70degC</a:t>
            </a:r>
            <a:r>
              <a:rPr lang="en-SG" sz="1000" dirty="0">
                <a:solidFill>
                  <a:srgbClr val="7030A0"/>
                </a:solidFill>
              </a:rPr>
              <a:t> for </a:t>
            </a:r>
            <a:r>
              <a:rPr lang="en-SG" sz="1000" b="1" dirty="0">
                <a:solidFill>
                  <a:srgbClr val="7030A0"/>
                </a:solidFill>
              </a:rPr>
              <a:t>10 mins</a:t>
            </a:r>
            <a:r>
              <a:rPr lang="en-SG" sz="1000" dirty="0">
                <a:solidFill>
                  <a:srgbClr val="7030A0"/>
                </a:solidFill>
              </a:rPr>
              <a:t>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6E124F6-654E-4719-AA26-7F61F269CBFD}"/>
              </a:ext>
            </a:extLst>
          </p:cNvPr>
          <p:cNvCxnSpPr>
            <a:cxnSpLocks/>
          </p:cNvCxnSpPr>
          <p:nvPr/>
        </p:nvCxnSpPr>
        <p:spPr>
          <a:xfrm flipV="1">
            <a:off x="5309482" y="1546671"/>
            <a:ext cx="265499" cy="5137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C39F4D1-C565-426C-8FE9-4AF0E8F77AA7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2261045" y="2885948"/>
            <a:ext cx="950049" cy="338554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D25BCF3C-4EDE-43E1-ACFE-96012856C4BF}"/>
              </a:ext>
            </a:extLst>
          </p:cNvPr>
          <p:cNvSpPr/>
          <p:nvPr/>
        </p:nvSpPr>
        <p:spPr>
          <a:xfrm>
            <a:off x="3211094" y="3005951"/>
            <a:ext cx="1130964" cy="437102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sng" dirty="0">
                <a:solidFill>
                  <a:schemeClr val="bg2"/>
                </a:solidFill>
              </a:rPr>
              <a:t>Treatment 1</a:t>
            </a:r>
          </a:p>
          <a:p>
            <a:pPr algn="ctr"/>
            <a:r>
              <a:rPr lang="en-US" sz="1000" dirty="0">
                <a:solidFill>
                  <a:schemeClr val="bg2"/>
                </a:solidFill>
              </a:rPr>
              <a:t>Lysis buffer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1192D1-0215-4934-8C73-9005C0A0B8BB}"/>
              </a:ext>
            </a:extLst>
          </p:cNvPr>
          <p:cNvSpPr txBox="1"/>
          <p:nvPr/>
        </p:nvSpPr>
        <p:spPr>
          <a:xfrm>
            <a:off x="3142132" y="3465422"/>
            <a:ext cx="13811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000" b="1" dirty="0">
                <a:solidFill>
                  <a:srgbClr val="7030A0"/>
                </a:solidFill>
              </a:rPr>
              <a:t>80degC</a:t>
            </a:r>
            <a:r>
              <a:rPr lang="en-SG" sz="1000" dirty="0">
                <a:solidFill>
                  <a:srgbClr val="7030A0"/>
                </a:solidFill>
              </a:rPr>
              <a:t> for </a:t>
            </a:r>
            <a:r>
              <a:rPr lang="en-SG" sz="1000" b="1" dirty="0">
                <a:solidFill>
                  <a:srgbClr val="7030A0"/>
                </a:solidFill>
              </a:rPr>
              <a:t>10 mins</a:t>
            </a:r>
            <a:r>
              <a:rPr lang="en-SG" sz="1000" dirty="0">
                <a:solidFill>
                  <a:srgbClr val="7030A0"/>
                </a:solidFill>
              </a:rPr>
              <a:t>.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E758AC3-6B1C-4018-BFFC-6403F5D71E3A}"/>
              </a:ext>
            </a:extLst>
          </p:cNvPr>
          <p:cNvCxnSpPr>
            <a:cxnSpLocks/>
          </p:cNvCxnSpPr>
          <p:nvPr/>
        </p:nvCxnSpPr>
        <p:spPr>
          <a:xfrm>
            <a:off x="4346274" y="3196524"/>
            <a:ext cx="379125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54B4C451-BCA5-4FDC-AEA2-B68511FF5C1B}"/>
              </a:ext>
            </a:extLst>
          </p:cNvPr>
          <p:cNvSpPr/>
          <p:nvPr/>
        </p:nvSpPr>
        <p:spPr>
          <a:xfrm>
            <a:off x="4714328" y="3007800"/>
            <a:ext cx="1933698" cy="1126393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CD8C21B-F9AF-498D-B53E-2845D12FDF40}"/>
              </a:ext>
            </a:extLst>
          </p:cNvPr>
          <p:cNvSpPr/>
          <p:nvPr/>
        </p:nvSpPr>
        <p:spPr>
          <a:xfrm>
            <a:off x="6693977" y="1026596"/>
            <a:ext cx="1926430" cy="1126393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286AB9-578F-4A06-8F7A-2D2B37691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800" y="1354762"/>
            <a:ext cx="1831014" cy="734055"/>
          </a:xfrm>
          <a:prstGeom prst="rect">
            <a:avLst/>
          </a:prstGeom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A5E9402-1D1A-43D9-8436-5E2A910C8257}"/>
              </a:ext>
            </a:extLst>
          </p:cNvPr>
          <p:cNvSpPr txBox="1"/>
          <p:nvPr/>
        </p:nvSpPr>
        <p:spPr>
          <a:xfrm>
            <a:off x="6820190" y="2132676"/>
            <a:ext cx="14777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000" b="1" dirty="0"/>
              <a:t>Est. ~20-30 mins</a:t>
            </a:r>
            <a:r>
              <a:rPr lang="en-SG" sz="1000" dirty="0"/>
              <a:t>.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F54F432-87EF-499C-91A0-DAE29C05C8E0}"/>
              </a:ext>
            </a:extLst>
          </p:cNvPr>
          <p:cNvCxnSpPr>
            <a:cxnSpLocks/>
          </p:cNvCxnSpPr>
          <p:nvPr/>
        </p:nvCxnSpPr>
        <p:spPr>
          <a:xfrm>
            <a:off x="8063910" y="2163199"/>
            <a:ext cx="7622" cy="1013878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A2D1829-6E4C-4B72-9ACB-AE021263F883}"/>
              </a:ext>
            </a:extLst>
          </p:cNvPr>
          <p:cNvSpPr txBox="1"/>
          <p:nvPr/>
        </p:nvSpPr>
        <p:spPr>
          <a:xfrm>
            <a:off x="6723515" y="1045075"/>
            <a:ext cx="1477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800" b="1" dirty="0" err="1"/>
              <a:t>QIAamp</a:t>
            </a:r>
            <a:r>
              <a:rPr lang="en-SG" sz="800" b="1" dirty="0"/>
              <a:t> DNA mini kit consumables</a:t>
            </a:r>
            <a:endParaRPr lang="en-SG" sz="8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CF03EE2-5DC0-4251-81FC-E76C4305A273}"/>
              </a:ext>
            </a:extLst>
          </p:cNvPr>
          <p:cNvSpPr txBox="1"/>
          <p:nvPr/>
        </p:nvSpPr>
        <p:spPr>
          <a:xfrm>
            <a:off x="2292063" y="872452"/>
            <a:ext cx="192065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050" dirty="0">
                <a:solidFill>
                  <a:srgbClr val="0070C0"/>
                </a:solidFill>
              </a:rPr>
              <a:t>Bacterial gDNA Extraction: </a:t>
            </a:r>
            <a:r>
              <a:rPr lang="en-SG" sz="1050" b="1" dirty="0" err="1">
                <a:solidFill>
                  <a:schemeClr val="tx1"/>
                </a:solidFill>
              </a:rPr>
              <a:t>QIAamp</a:t>
            </a:r>
            <a:r>
              <a:rPr lang="en-SG" sz="1050" b="1" dirty="0">
                <a:solidFill>
                  <a:schemeClr val="tx1"/>
                </a:solidFill>
              </a:rPr>
              <a:t> DNA mini kit (column)</a:t>
            </a:r>
            <a:endParaRPr lang="en-SG" sz="1050" dirty="0">
              <a:solidFill>
                <a:schemeClr val="tx1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1BB8FE0-208C-4978-A550-E683F03CD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490" y="3309892"/>
            <a:ext cx="1831014" cy="734055"/>
          </a:xfrm>
          <a:prstGeom prst="rect">
            <a:avLst/>
          </a:prstGeom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8153417-7BCF-44D7-8CBD-7E1E4B499866}"/>
              </a:ext>
            </a:extLst>
          </p:cNvPr>
          <p:cNvSpPr txBox="1"/>
          <p:nvPr/>
        </p:nvSpPr>
        <p:spPr>
          <a:xfrm>
            <a:off x="4696891" y="3007800"/>
            <a:ext cx="1477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800" b="1" dirty="0" err="1"/>
              <a:t>QIAamp</a:t>
            </a:r>
            <a:r>
              <a:rPr lang="en-SG" sz="800" b="1" dirty="0"/>
              <a:t> DNA mini kit consumables</a:t>
            </a:r>
            <a:endParaRPr lang="en-SG" sz="8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DD6831E-F2B3-49B0-B8C8-F4FB2FEE5F56}"/>
              </a:ext>
            </a:extLst>
          </p:cNvPr>
          <p:cNvSpPr txBox="1"/>
          <p:nvPr/>
        </p:nvSpPr>
        <p:spPr>
          <a:xfrm>
            <a:off x="5189457" y="4134193"/>
            <a:ext cx="1476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000" b="1" dirty="0"/>
              <a:t>Est. ~20-30 mins</a:t>
            </a:r>
            <a:r>
              <a:rPr lang="en-SG" sz="1000" dirty="0"/>
              <a:t>.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88087E1-F289-4BED-8BC0-6BDFE74E85A4}"/>
              </a:ext>
            </a:extLst>
          </p:cNvPr>
          <p:cNvCxnSpPr>
            <a:cxnSpLocks/>
          </p:cNvCxnSpPr>
          <p:nvPr/>
        </p:nvCxnSpPr>
        <p:spPr>
          <a:xfrm>
            <a:off x="6649421" y="3618320"/>
            <a:ext cx="958850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F630CA0F-C328-42DE-8356-A321F2490EAC}"/>
              </a:ext>
            </a:extLst>
          </p:cNvPr>
          <p:cNvSpPr/>
          <p:nvPr/>
        </p:nvSpPr>
        <p:spPr>
          <a:xfrm>
            <a:off x="7603270" y="3186027"/>
            <a:ext cx="1195988" cy="856377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chemeClr val="tx1"/>
                </a:solidFill>
              </a:rPr>
              <a:t>gDNA Quantification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>
                <a:solidFill>
                  <a:schemeClr val="tx1"/>
                </a:solidFill>
              </a:rPr>
              <a:t>Nanodrop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100" dirty="0" smtClean="0">
                <a:solidFill>
                  <a:schemeClr val="tx1"/>
                </a:solidFill>
              </a:rPr>
              <a:t>Qubit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5B5C1B-9995-434B-8D7A-2E992A0EACFD}"/>
              </a:ext>
            </a:extLst>
          </p:cNvPr>
          <p:cNvSpPr txBox="1"/>
          <p:nvPr/>
        </p:nvSpPr>
        <p:spPr>
          <a:xfrm>
            <a:off x="2421477" y="3985004"/>
            <a:ext cx="22313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050" dirty="0">
                <a:solidFill>
                  <a:srgbClr val="0070C0"/>
                </a:solidFill>
              </a:rPr>
              <a:t>Bacterial gDNA Extraction: </a:t>
            </a:r>
            <a:r>
              <a:rPr lang="en-SG" sz="1050" b="1" dirty="0">
                <a:solidFill>
                  <a:schemeClr val="tx1"/>
                </a:solidFill>
              </a:rPr>
              <a:t>Prepared Lysis Buffer + column</a:t>
            </a:r>
            <a:endParaRPr lang="en-SG" sz="1050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D4E405-3728-4904-92B5-8A32BB478C86}"/>
              </a:ext>
            </a:extLst>
          </p:cNvPr>
          <p:cNvSpPr txBox="1"/>
          <p:nvPr/>
        </p:nvSpPr>
        <p:spPr>
          <a:xfrm>
            <a:off x="2824414" y="4380217"/>
            <a:ext cx="25232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000" dirty="0"/>
              <a:t>* 1 heating temperature for </a:t>
            </a:r>
            <a:r>
              <a:rPr lang="en-SG" sz="1000" b="1" dirty="0">
                <a:solidFill>
                  <a:srgbClr val="FF0000"/>
                </a:solidFill>
              </a:rPr>
              <a:t>10 mins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05D6674-4A97-41D9-8A1E-3EA68F0D22D0}"/>
              </a:ext>
            </a:extLst>
          </p:cNvPr>
          <p:cNvSpPr txBox="1"/>
          <p:nvPr/>
        </p:nvSpPr>
        <p:spPr>
          <a:xfrm>
            <a:off x="2905155" y="2380360"/>
            <a:ext cx="30777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000" dirty="0"/>
              <a:t>*2 heating temperature for  </a:t>
            </a:r>
            <a:r>
              <a:rPr lang="en-SG" sz="1000" b="1" dirty="0">
                <a:solidFill>
                  <a:srgbClr val="FF0000"/>
                </a:solidFill>
              </a:rPr>
              <a:t>=&lt; 75mins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3DA367F-76D6-45E7-B9A8-E914798D0F48}"/>
              </a:ext>
            </a:extLst>
          </p:cNvPr>
          <p:cNvSpPr/>
          <p:nvPr/>
        </p:nvSpPr>
        <p:spPr>
          <a:xfrm>
            <a:off x="2958785" y="1940777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FB276BD-C726-4872-B253-210F5054ED32}"/>
              </a:ext>
            </a:extLst>
          </p:cNvPr>
          <p:cNvSpPr/>
          <p:nvPr/>
        </p:nvSpPr>
        <p:spPr>
          <a:xfrm>
            <a:off x="4368274" y="1895304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CC1FEDA-B70F-47BB-B9C8-1EADF52B3E25}"/>
              </a:ext>
            </a:extLst>
          </p:cNvPr>
          <p:cNvSpPr/>
          <p:nvPr/>
        </p:nvSpPr>
        <p:spPr>
          <a:xfrm>
            <a:off x="2937241" y="3390773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BCDF1A1-1381-43A0-A747-4DEBC8E7BF26}"/>
              </a:ext>
            </a:extLst>
          </p:cNvPr>
          <p:cNvSpPr txBox="1"/>
          <p:nvPr/>
        </p:nvSpPr>
        <p:spPr>
          <a:xfrm>
            <a:off x="715780" y="2968726"/>
            <a:ext cx="1545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000" dirty="0"/>
              <a:t>To have substantial amount of e. coli for testing.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A859659-3664-485B-AE63-89643DE6A5A4}"/>
              </a:ext>
            </a:extLst>
          </p:cNvPr>
          <p:cNvSpPr/>
          <p:nvPr/>
        </p:nvSpPr>
        <p:spPr>
          <a:xfrm>
            <a:off x="5116850" y="4436285"/>
            <a:ext cx="1128653" cy="629806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sng" dirty="0" smtClean="0">
                <a:solidFill>
                  <a:schemeClr val="tx1"/>
                </a:solidFill>
              </a:rPr>
              <a:t>E Lysis </a:t>
            </a:r>
            <a:r>
              <a:rPr lang="en-US" sz="1000" u="sng" dirty="0">
                <a:solidFill>
                  <a:schemeClr val="tx1"/>
                </a:solidFill>
              </a:rPr>
              <a:t>buffer: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NaOH</a:t>
            </a:r>
          </a:p>
          <a:p>
            <a:pPr algn="ctr"/>
            <a:r>
              <a:rPr lang="en-SG" sz="700" dirty="0">
                <a:solidFill>
                  <a:schemeClr val="tx1"/>
                </a:solidFill>
              </a:rPr>
              <a:t>Ethanol</a:t>
            </a:r>
          </a:p>
          <a:p>
            <a:pPr algn="ctr"/>
            <a:r>
              <a:rPr lang="en-SG" sz="700" dirty="0">
                <a:solidFill>
                  <a:schemeClr val="tx1"/>
                </a:solidFill>
              </a:rPr>
              <a:t>EDTA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3E656A0-7A29-4AFE-959A-85D267B30159}"/>
              </a:ext>
            </a:extLst>
          </p:cNvPr>
          <p:cNvSpPr/>
          <p:nvPr/>
        </p:nvSpPr>
        <p:spPr>
          <a:xfrm>
            <a:off x="5570498" y="1356022"/>
            <a:ext cx="869948" cy="442501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u="sng" dirty="0">
                <a:solidFill>
                  <a:schemeClr val="bg2"/>
                </a:solidFill>
              </a:rPr>
              <a:t>Add Ethanol</a:t>
            </a:r>
            <a:endParaRPr lang="en-SG" sz="1000" dirty="0">
              <a:solidFill>
                <a:schemeClr val="bg2"/>
              </a:solidFill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C6C7F58-F61F-45E0-AEF1-355D0A1E80E3}"/>
              </a:ext>
            </a:extLst>
          </p:cNvPr>
          <p:cNvCxnSpPr>
            <a:cxnSpLocks/>
          </p:cNvCxnSpPr>
          <p:nvPr/>
        </p:nvCxnSpPr>
        <p:spPr>
          <a:xfrm flipV="1">
            <a:off x="6450264" y="1536700"/>
            <a:ext cx="236286" cy="6708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14E4A892-5530-4A9E-8D64-D26774AD9B15}"/>
              </a:ext>
            </a:extLst>
          </p:cNvPr>
          <p:cNvSpPr/>
          <p:nvPr/>
        </p:nvSpPr>
        <p:spPr>
          <a:xfrm>
            <a:off x="5561148" y="1908331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en-S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888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2BC8350-7CC8-4C59-B3FD-9EE194A7400B}"/>
              </a:ext>
            </a:extLst>
          </p:cNvPr>
          <p:cNvSpPr/>
          <p:nvPr/>
        </p:nvSpPr>
        <p:spPr>
          <a:xfrm>
            <a:off x="967253" y="2739979"/>
            <a:ext cx="7854327" cy="23295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2D3553-D38D-4424-94ED-E468B823DBD6}"/>
              </a:ext>
            </a:extLst>
          </p:cNvPr>
          <p:cNvSpPr/>
          <p:nvPr/>
        </p:nvSpPr>
        <p:spPr>
          <a:xfrm>
            <a:off x="967254" y="1509967"/>
            <a:ext cx="7854327" cy="12664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1ECB63-9B0B-43C5-9E45-611B300D8DF5}"/>
              </a:ext>
            </a:extLst>
          </p:cNvPr>
          <p:cNvSpPr/>
          <p:nvPr/>
        </p:nvSpPr>
        <p:spPr>
          <a:xfrm>
            <a:off x="967255" y="135725"/>
            <a:ext cx="7854327" cy="13742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Google Shape;252;g121c87ed308_1_0">
            <a:extLst>
              <a:ext uri="{FF2B5EF4-FFF2-40B4-BE49-F238E27FC236}">
                <a16:creationId xmlns:a16="http://schemas.microsoft.com/office/drawing/2014/main" id="{DA3922C9-C839-4DE2-A7BC-36C3097D3ED6}"/>
              </a:ext>
            </a:extLst>
          </p:cNvPr>
          <p:cNvSpPr txBox="1"/>
          <p:nvPr/>
        </p:nvSpPr>
        <p:spPr>
          <a:xfrm>
            <a:off x="1154186" y="2757358"/>
            <a:ext cx="6691104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3087"/>
              </a:buClr>
              <a:buSzPts val="1600"/>
            </a:pPr>
            <a:r>
              <a:rPr lang="en-US" sz="1200" b="1" u="sng" dirty="0">
                <a:solidFill>
                  <a:schemeClr val="tx1"/>
                </a:solidFill>
              </a:rPr>
              <a:t>Subsequent Plans: </a:t>
            </a:r>
          </a:p>
          <a:p>
            <a:pPr>
              <a:buClr>
                <a:srgbClr val="003087"/>
              </a:buClr>
              <a:buSzPts val="1600"/>
            </a:pPr>
            <a:r>
              <a:rPr lang="en-US" sz="1200" b="1" dirty="0">
                <a:solidFill>
                  <a:schemeClr val="tx1"/>
                </a:solidFill>
              </a:rPr>
              <a:t>Optimization of Prepared Lysis buffer</a:t>
            </a:r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dirty="0">
                <a:solidFill>
                  <a:srgbClr val="0070C0"/>
                </a:solidFill>
              </a:rPr>
              <a:t>1</a:t>
            </a:r>
            <a:r>
              <a:rPr lang="en-US" sz="1200" i="0" u="none" strike="noStrike" cap="none" dirty="0">
                <a:solidFill>
                  <a:srgbClr val="0070C0"/>
                </a:solidFill>
              </a:rPr>
              <a:t>. </a:t>
            </a:r>
            <a:r>
              <a:rPr lang="en-US" sz="1200" b="1" i="0" u="none" strike="noStrike" cap="none" dirty="0">
                <a:solidFill>
                  <a:srgbClr val="0070C0"/>
                </a:solidFill>
              </a:rPr>
              <a:t>Temp</a:t>
            </a:r>
            <a:r>
              <a:rPr lang="en-US" sz="1200" b="1" dirty="0">
                <a:solidFill>
                  <a:srgbClr val="0070C0"/>
                </a:solidFill>
              </a:rPr>
              <a:t>erature</a:t>
            </a:r>
            <a:r>
              <a:rPr lang="en-US" sz="1200" dirty="0">
                <a:solidFill>
                  <a:srgbClr val="0070C0"/>
                </a:solidFill>
              </a:rPr>
              <a:t>: </a:t>
            </a:r>
            <a:r>
              <a:rPr lang="en-US" sz="1100" dirty="0">
                <a:solidFill>
                  <a:schemeClr val="tx1"/>
                </a:solidFill>
              </a:rPr>
              <a:t>RT vs 70degC </a:t>
            </a:r>
            <a:r>
              <a:rPr lang="en-US" sz="900" dirty="0">
                <a:solidFill>
                  <a:schemeClr val="tx1"/>
                </a:solidFill>
              </a:rPr>
              <a:t>(10mins) </a:t>
            </a:r>
            <a:r>
              <a:rPr lang="en-US" sz="1100" dirty="0">
                <a:solidFill>
                  <a:schemeClr val="tx1"/>
                </a:solidFill>
              </a:rPr>
              <a:t>vs 80 </a:t>
            </a:r>
            <a:r>
              <a:rPr lang="en-US" sz="1100" dirty="0" err="1">
                <a:solidFill>
                  <a:schemeClr val="tx1"/>
                </a:solidFill>
              </a:rPr>
              <a:t>degC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900" dirty="0">
                <a:solidFill>
                  <a:schemeClr val="tx1"/>
                </a:solidFill>
              </a:rPr>
              <a:t>(10mins) </a:t>
            </a:r>
            <a:r>
              <a:rPr lang="en-US" sz="1100" dirty="0">
                <a:solidFill>
                  <a:schemeClr val="tx1"/>
                </a:solidFill>
              </a:rPr>
              <a:t>vs 90 </a:t>
            </a:r>
            <a:r>
              <a:rPr lang="en-US" sz="1100" dirty="0" err="1">
                <a:solidFill>
                  <a:schemeClr val="tx1"/>
                </a:solidFill>
              </a:rPr>
              <a:t>degC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900" dirty="0">
                <a:solidFill>
                  <a:schemeClr val="tx1"/>
                </a:solidFill>
              </a:rPr>
              <a:t>(10mins)</a:t>
            </a:r>
            <a:endParaRPr lang="en-US" sz="10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dirty="0">
                <a:solidFill>
                  <a:srgbClr val="0070C0"/>
                </a:solidFill>
              </a:rPr>
              <a:t>2. </a:t>
            </a:r>
            <a:r>
              <a:rPr lang="en-US" sz="1200" b="1" dirty="0">
                <a:solidFill>
                  <a:srgbClr val="0070C0"/>
                </a:solidFill>
              </a:rPr>
              <a:t>Modification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(Addition of detergent etc.)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" name="Google Shape;252;g121c87ed308_1_0">
            <a:extLst>
              <a:ext uri="{FF2B5EF4-FFF2-40B4-BE49-F238E27FC236}">
                <a16:creationId xmlns:a16="http://schemas.microsoft.com/office/drawing/2014/main" id="{9C1D1371-0C08-4241-927A-230B059A0167}"/>
              </a:ext>
            </a:extLst>
          </p:cNvPr>
          <p:cNvSpPr txBox="1"/>
          <p:nvPr/>
        </p:nvSpPr>
        <p:spPr>
          <a:xfrm>
            <a:off x="1219552" y="135725"/>
            <a:ext cx="7216183" cy="2512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3087"/>
              </a:buClr>
              <a:buSzPts val="1600"/>
            </a:pPr>
            <a:r>
              <a:rPr lang="en-US" sz="1200" b="1" u="sng" dirty="0">
                <a:solidFill>
                  <a:schemeClr val="tx1"/>
                </a:solidFill>
              </a:rPr>
              <a:t>Advantages of Prepared buffer protocol: </a:t>
            </a: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dirty="0">
                <a:solidFill>
                  <a:srgbClr val="0070C0"/>
                </a:solidFill>
              </a:rPr>
              <a:t>1. Flexible in modification of lysis buffer for optimization</a:t>
            </a: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dirty="0">
                <a:solidFill>
                  <a:srgbClr val="0070C0"/>
                </a:solidFill>
              </a:rPr>
              <a:t>2. Shorter duration of extraction from bacterial cells </a:t>
            </a:r>
            <a:r>
              <a:rPr lang="en-US" sz="1200" dirty="0">
                <a:solidFill>
                  <a:schemeClr val="tx1"/>
                </a:solidFill>
              </a:rPr>
              <a:t>(10 mins instead of 75 mins)</a:t>
            </a: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dirty="0">
                <a:solidFill>
                  <a:srgbClr val="0070C0"/>
                </a:solidFill>
              </a:rPr>
              <a:t>3. 100 µL of sample </a:t>
            </a:r>
            <a:r>
              <a:rPr lang="en-US" sz="1200" dirty="0">
                <a:solidFill>
                  <a:schemeClr val="tx1"/>
                </a:solidFill>
              </a:rPr>
              <a:t>(No need to centrifuge for pellet) </a:t>
            </a:r>
            <a:r>
              <a:rPr lang="en-US" sz="1200" dirty="0">
                <a:solidFill>
                  <a:srgbClr val="0070C0"/>
                </a:solidFill>
              </a:rPr>
              <a:t>can be processed directly.</a:t>
            </a: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dirty="0">
                <a:solidFill>
                  <a:srgbClr val="0070C0"/>
                </a:solidFill>
              </a:rPr>
              <a:t>4. Currently, 1 heating temperature (80 </a:t>
            </a:r>
            <a:r>
              <a:rPr lang="en-US" sz="1200" dirty="0" err="1">
                <a:solidFill>
                  <a:srgbClr val="0070C0"/>
                </a:solidFill>
              </a:rPr>
              <a:t>degC</a:t>
            </a:r>
            <a:r>
              <a:rPr lang="en-US" sz="1200" dirty="0">
                <a:solidFill>
                  <a:srgbClr val="0070C0"/>
                </a:solidFill>
              </a:rPr>
              <a:t>) as compared to reference protocol (56 &amp; 70 </a:t>
            </a:r>
            <a:r>
              <a:rPr lang="en-US" sz="1200" dirty="0" err="1">
                <a:solidFill>
                  <a:srgbClr val="0070C0"/>
                </a:solidFill>
              </a:rPr>
              <a:t>degC</a:t>
            </a:r>
            <a:r>
              <a:rPr lang="en-US" sz="1200" dirty="0">
                <a:solidFill>
                  <a:srgbClr val="0070C0"/>
                </a:solidFill>
              </a:rPr>
              <a:t>).</a:t>
            </a: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b="1" u="sng" dirty="0">
                <a:solidFill>
                  <a:schemeClr val="tx1"/>
                </a:solidFill>
              </a:rPr>
              <a:t>Disadvantages of Prepared buffer protocol:</a:t>
            </a: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dirty="0">
                <a:solidFill>
                  <a:schemeClr val="tx1"/>
                </a:solidFill>
              </a:rPr>
              <a:t>1. May be inefficient in extracting cell pellet with E Lysis buffer; ~50% (nanodrop)</a:t>
            </a: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dirty="0">
                <a:solidFill>
                  <a:schemeClr val="tx1"/>
                </a:solidFill>
              </a:rPr>
              <a:t>				               qPCR difference</a:t>
            </a: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b="1" u="sng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dirty="0">
                <a:solidFill>
                  <a:srgbClr val="0070C0"/>
                </a:solidFill>
              </a:rPr>
              <a:t> </a:t>
            </a:r>
          </a:p>
          <a:p>
            <a:pPr>
              <a:buClr>
                <a:srgbClr val="003087"/>
              </a:buClr>
              <a:buSzPts val="1600"/>
            </a:pPr>
            <a:endParaRPr lang="en-US" sz="1200" b="1" dirty="0">
              <a:solidFill>
                <a:srgbClr val="0070C0"/>
              </a:solidFill>
            </a:endParaRPr>
          </a:p>
          <a:p>
            <a:pPr>
              <a:buClr>
                <a:srgbClr val="003087"/>
              </a:buClr>
              <a:buSzPts val="1600"/>
            </a:pPr>
            <a:endParaRPr lang="en-US" sz="1000" b="1" dirty="0">
              <a:solidFill>
                <a:srgbClr val="0070C0"/>
              </a:solidFill>
            </a:endParaRPr>
          </a:p>
        </p:txBody>
      </p:sp>
      <p:sp>
        <p:nvSpPr>
          <p:cNvPr id="10" name="Google Shape;252;g121c87ed308_1_0">
            <a:extLst>
              <a:ext uri="{FF2B5EF4-FFF2-40B4-BE49-F238E27FC236}">
                <a16:creationId xmlns:a16="http://schemas.microsoft.com/office/drawing/2014/main" id="{DC6B3BD4-FE7D-405A-918A-4BD9DBE24D4C}"/>
              </a:ext>
            </a:extLst>
          </p:cNvPr>
          <p:cNvSpPr txBox="1"/>
          <p:nvPr/>
        </p:nvSpPr>
        <p:spPr>
          <a:xfrm>
            <a:off x="1154186" y="3716464"/>
            <a:ext cx="6835625" cy="1353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3087"/>
              </a:buClr>
              <a:buSzPts val="1600"/>
            </a:pPr>
            <a:r>
              <a:rPr lang="en-US" sz="1200" b="1" dirty="0">
                <a:solidFill>
                  <a:schemeClr val="tx1"/>
                </a:solidFill>
              </a:rPr>
              <a:t>Direct Sample extraction vs Filtered Sample Extraction;</a:t>
            </a:r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dirty="0">
                <a:solidFill>
                  <a:srgbClr val="0070C0"/>
                </a:solidFill>
              </a:rPr>
              <a:t>1</a:t>
            </a:r>
            <a:r>
              <a:rPr lang="en-US" sz="1200" i="0" u="none" strike="noStrike" cap="none" dirty="0">
                <a:solidFill>
                  <a:srgbClr val="0070C0"/>
                </a:solidFill>
              </a:rPr>
              <a:t>. </a:t>
            </a:r>
            <a:r>
              <a:rPr lang="en-US" sz="1200" b="1" i="0" u="none" strike="noStrike" cap="none" dirty="0">
                <a:solidFill>
                  <a:srgbClr val="0070C0"/>
                </a:solidFill>
              </a:rPr>
              <a:t>Syringe m</a:t>
            </a:r>
            <a:r>
              <a:rPr lang="en-US" sz="1200" b="1" dirty="0">
                <a:solidFill>
                  <a:srgbClr val="0070C0"/>
                </a:solidFill>
              </a:rPr>
              <a:t>embrane filter </a:t>
            </a:r>
            <a:r>
              <a:rPr lang="en-US" sz="1100" dirty="0">
                <a:solidFill>
                  <a:schemeClr val="tx1"/>
                </a:solidFill>
              </a:rPr>
              <a:t>(0.2um) may be used to trap Bacterial cells (I.e. E. coli) from water sample (Spiked-in samples).  </a:t>
            </a: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i="0" u="none" strike="noStrike" cap="none" dirty="0">
                <a:solidFill>
                  <a:srgbClr val="0070C0"/>
                </a:solidFill>
              </a:rPr>
              <a:t>2. </a:t>
            </a:r>
            <a:r>
              <a:rPr lang="en-US" sz="1200" b="1" dirty="0">
                <a:solidFill>
                  <a:srgbClr val="0070C0"/>
                </a:solidFill>
              </a:rPr>
              <a:t>L</a:t>
            </a:r>
            <a:r>
              <a:rPr lang="en-US" sz="1200" b="1" i="0" u="none" strike="noStrike" cap="none" dirty="0">
                <a:solidFill>
                  <a:srgbClr val="0070C0"/>
                </a:solidFill>
              </a:rPr>
              <a:t>ysis of cells</a:t>
            </a:r>
            <a:r>
              <a:rPr lang="en-US" sz="1200" i="0" u="none" strike="noStrike" cap="none" dirty="0">
                <a:solidFill>
                  <a:srgbClr val="0070C0"/>
                </a:solidFill>
              </a:rPr>
              <a:t> </a:t>
            </a:r>
            <a:r>
              <a:rPr lang="en-US" sz="1100" i="0" u="none" strike="noStrike" cap="none" dirty="0">
                <a:solidFill>
                  <a:schemeClr val="tx1"/>
                </a:solidFill>
              </a:rPr>
              <a:t>within the membrane filter using modified buffer.</a:t>
            </a: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dirty="0">
                <a:solidFill>
                  <a:srgbClr val="0070C0"/>
                </a:solidFill>
              </a:rPr>
              <a:t>3. </a:t>
            </a:r>
            <a:r>
              <a:rPr lang="en-US" sz="1200" b="1" dirty="0">
                <a:solidFill>
                  <a:srgbClr val="0070C0"/>
                </a:solidFill>
              </a:rPr>
              <a:t>Determine % of yield loss</a:t>
            </a:r>
            <a:r>
              <a:rPr lang="en-US" sz="12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0933FB-2503-46E7-B9FA-D29164F60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125" y="1568109"/>
            <a:ext cx="1675907" cy="113110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63DFAEA-7C13-4D9B-BFEF-12BDB92F1740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7662636" y="1909519"/>
            <a:ext cx="110996" cy="101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A5849E0-FB59-43C3-A262-F7D4BE49123A}"/>
              </a:ext>
            </a:extLst>
          </p:cNvPr>
          <p:cNvSpPr txBox="1"/>
          <p:nvPr/>
        </p:nvSpPr>
        <p:spPr>
          <a:xfrm>
            <a:off x="7937201" y="2136299"/>
            <a:ext cx="99811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rgbClr val="0070C0"/>
                </a:solidFill>
              </a:rPr>
              <a:t>EC</a:t>
            </a:r>
            <a:r>
              <a:rPr lang="en-US" sz="900" b="1" dirty="0">
                <a:solidFill>
                  <a:srgbClr val="0070C0"/>
                </a:solidFill>
              </a:rPr>
              <a:t> pellet</a:t>
            </a:r>
            <a:endParaRPr lang="en-SG" sz="900" b="1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49F819-4884-42A3-BA7C-ADCD0BEB40F8}"/>
              </a:ext>
            </a:extLst>
          </p:cNvPr>
          <p:cNvSpPr txBox="1"/>
          <p:nvPr/>
        </p:nvSpPr>
        <p:spPr>
          <a:xfrm>
            <a:off x="7163579" y="1678687"/>
            <a:ext cx="99811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 err="1">
                <a:solidFill>
                  <a:schemeClr val="tx1"/>
                </a:solidFill>
              </a:rPr>
              <a:t>QIAamp</a:t>
            </a:r>
            <a:endParaRPr lang="en-SG" sz="900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52D2DB-7D18-4ECE-8463-BF58486633BF}"/>
              </a:ext>
            </a:extLst>
          </p:cNvPr>
          <p:cNvSpPr txBox="1"/>
          <p:nvPr/>
        </p:nvSpPr>
        <p:spPr>
          <a:xfrm>
            <a:off x="7163578" y="1909519"/>
            <a:ext cx="573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chemeClr val="tx1"/>
                </a:solidFill>
              </a:rPr>
              <a:t>E Lysis </a:t>
            </a:r>
          </a:p>
          <a:p>
            <a:r>
              <a:rPr lang="en-US" sz="900" i="1" dirty="0">
                <a:solidFill>
                  <a:schemeClr val="tx1"/>
                </a:solidFill>
              </a:rPr>
              <a:t>buffer</a:t>
            </a:r>
            <a:endParaRPr lang="en-SG" sz="9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CB087A9-FC2F-44A8-A32F-5E612A256EF5}"/>
              </a:ext>
            </a:extLst>
          </p:cNvPr>
          <p:cNvCxnSpPr>
            <a:cxnSpLocks/>
          </p:cNvCxnSpPr>
          <p:nvPr/>
        </p:nvCxnSpPr>
        <p:spPr>
          <a:xfrm>
            <a:off x="7662635" y="2105598"/>
            <a:ext cx="225451" cy="169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6F40759A-6C42-4865-96F2-E844871C2E42}"/>
              </a:ext>
            </a:extLst>
          </p:cNvPr>
          <p:cNvSpPr/>
          <p:nvPr/>
        </p:nvSpPr>
        <p:spPr>
          <a:xfrm>
            <a:off x="6776074" y="2105598"/>
            <a:ext cx="273771" cy="169781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998149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252;g121c87ed308_1_0"/>
          <p:cNvSpPr txBox="1"/>
          <p:nvPr/>
        </p:nvSpPr>
        <p:spPr>
          <a:xfrm>
            <a:off x="789709" y="112962"/>
            <a:ext cx="7629896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3087"/>
              </a:buClr>
              <a:buSzPts val="1600"/>
            </a:pPr>
            <a:r>
              <a:rPr lang="en-US" sz="1800" b="1" dirty="0">
                <a:solidFill>
                  <a:srgbClr val="003087"/>
                </a:solidFill>
              </a:rPr>
              <a:t>Comparison of Extraction protocol: qPCR detection of </a:t>
            </a:r>
            <a:r>
              <a:rPr lang="en-US" sz="1800" b="1" dirty="0" err="1">
                <a:solidFill>
                  <a:srgbClr val="003087"/>
                </a:solidFill>
              </a:rPr>
              <a:t>UidA</a:t>
            </a:r>
            <a:r>
              <a:rPr lang="en-US" sz="1800" b="1" dirty="0">
                <a:solidFill>
                  <a:srgbClr val="003087"/>
                </a:solidFill>
              </a:rPr>
              <a:t> (</a:t>
            </a:r>
            <a:r>
              <a:rPr lang="en-US" sz="1800" b="1" i="1" dirty="0">
                <a:solidFill>
                  <a:srgbClr val="003087"/>
                </a:solidFill>
              </a:rPr>
              <a:t>E. coli</a:t>
            </a:r>
            <a:r>
              <a:rPr lang="en-US" sz="1800" b="1" dirty="0">
                <a:solidFill>
                  <a:srgbClr val="003087"/>
                </a:solidFill>
              </a:rPr>
              <a:t>)</a:t>
            </a:r>
            <a:endParaRPr b="1" i="0" u="none" strike="noStrike" cap="none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2405B1-C224-4E81-A661-ECA6C1AF4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057" y="475234"/>
            <a:ext cx="2279179" cy="1538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DEC736-4135-485D-BA61-D2A2A61953C0}"/>
              </a:ext>
            </a:extLst>
          </p:cNvPr>
          <p:cNvSpPr txBox="1"/>
          <p:nvPr/>
        </p:nvSpPr>
        <p:spPr>
          <a:xfrm>
            <a:off x="1163363" y="822829"/>
            <a:ext cx="1091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 Lysis buffer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035D2F-9A5E-4B4F-9B69-D66751152773}"/>
              </a:ext>
            </a:extLst>
          </p:cNvPr>
          <p:cNvSpPr txBox="1"/>
          <p:nvPr/>
        </p:nvSpPr>
        <p:spPr>
          <a:xfrm>
            <a:off x="1180693" y="625323"/>
            <a:ext cx="9981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1" dirty="0">
                <a:solidFill>
                  <a:srgbClr val="0070C0"/>
                </a:solidFill>
              </a:rPr>
              <a:t>EC</a:t>
            </a:r>
            <a:r>
              <a:rPr lang="en-US" sz="1000" b="1" dirty="0">
                <a:solidFill>
                  <a:srgbClr val="0070C0"/>
                </a:solidFill>
              </a:rPr>
              <a:t> 100 µL</a:t>
            </a:r>
            <a:endParaRPr lang="en-SG" sz="10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4C5DF1-970B-44D5-AA12-A73033531C9E}"/>
              </a:ext>
            </a:extLst>
          </p:cNvPr>
          <p:cNvSpPr txBox="1"/>
          <p:nvPr/>
        </p:nvSpPr>
        <p:spPr>
          <a:xfrm>
            <a:off x="1180693" y="987835"/>
            <a:ext cx="965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QIAamp</a:t>
            </a:r>
            <a:endParaRPr lang="en-US" sz="1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CDB9E8-5710-432C-AA05-418DB0E79D24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1663651" y="1234056"/>
            <a:ext cx="238259" cy="413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A7ED0F9-2FC0-4597-9F81-B0AAEF5A2333}"/>
              </a:ext>
            </a:extLst>
          </p:cNvPr>
          <p:cNvCxnSpPr>
            <a:cxnSpLocks/>
          </p:cNvCxnSpPr>
          <p:nvPr/>
        </p:nvCxnSpPr>
        <p:spPr>
          <a:xfrm>
            <a:off x="1858660" y="1025224"/>
            <a:ext cx="234286" cy="352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5D99A40-9C1F-4A0B-888D-F4E7688B4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805" y="1220868"/>
            <a:ext cx="624996" cy="5376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E7D1AE-4BB9-4D63-BC81-30DE281F7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2410" y="520882"/>
            <a:ext cx="2279179" cy="15382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B0732D-ECB9-4319-B76E-4C88A08A2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9056" y="1267232"/>
            <a:ext cx="576622" cy="4942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65A93C4-5D35-4433-AE91-B8FAEC6C35C2}"/>
              </a:ext>
            </a:extLst>
          </p:cNvPr>
          <p:cNvSpPr txBox="1"/>
          <p:nvPr/>
        </p:nvSpPr>
        <p:spPr>
          <a:xfrm>
            <a:off x="3705206" y="959612"/>
            <a:ext cx="11257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 Lysis buffer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59609F-AC9D-4D17-A9B8-1985D20972B5}"/>
              </a:ext>
            </a:extLst>
          </p:cNvPr>
          <p:cNvSpPr txBox="1"/>
          <p:nvPr/>
        </p:nvSpPr>
        <p:spPr>
          <a:xfrm>
            <a:off x="3705207" y="688420"/>
            <a:ext cx="9981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1" dirty="0">
                <a:solidFill>
                  <a:srgbClr val="0070C0"/>
                </a:solidFill>
              </a:rPr>
              <a:t>EC</a:t>
            </a:r>
            <a:r>
              <a:rPr lang="en-US" sz="1000" b="1" dirty="0">
                <a:solidFill>
                  <a:srgbClr val="0070C0"/>
                </a:solidFill>
              </a:rPr>
              <a:t> 10 µL</a:t>
            </a:r>
            <a:endParaRPr lang="en-SG" sz="1000" b="1" dirty="0">
              <a:solidFill>
                <a:srgbClr val="0070C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09D99F-EC4D-45CC-B79D-325B13110435}"/>
              </a:ext>
            </a:extLst>
          </p:cNvPr>
          <p:cNvSpPr txBox="1"/>
          <p:nvPr/>
        </p:nvSpPr>
        <p:spPr>
          <a:xfrm>
            <a:off x="3705207" y="1155891"/>
            <a:ext cx="965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QIAamp</a:t>
            </a:r>
            <a:endParaRPr lang="en-US" sz="10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84402C6-D7FB-4B10-B9E2-DD773CF7CBFC}"/>
              </a:ext>
            </a:extLst>
          </p:cNvPr>
          <p:cNvCxnSpPr/>
          <p:nvPr/>
        </p:nvCxnSpPr>
        <p:spPr>
          <a:xfrm>
            <a:off x="4188165" y="1377141"/>
            <a:ext cx="238259" cy="316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A9FAC8A-8E45-4368-97C5-E642AE1CD340}"/>
              </a:ext>
            </a:extLst>
          </p:cNvPr>
          <p:cNvCxnSpPr>
            <a:cxnSpLocks/>
          </p:cNvCxnSpPr>
          <p:nvPr/>
        </p:nvCxnSpPr>
        <p:spPr>
          <a:xfrm>
            <a:off x="4426424" y="1155891"/>
            <a:ext cx="244699" cy="417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F598C2D5-DE06-4004-B640-6CB4946B50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0090" y="520882"/>
            <a:ext cx="2114476" cy="152101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5C00CC2-2044-4A83-A48E-71CCDE943356}"/>
              </a:ext>
            </a:extLst>
          </p:cNvPr>
          <p:cNvSpPr txBox="1"/>
          <p:nvPr/>
        </p:nvSpPr>
        <p:spPr>
          <a:xfrm>
            <a:off x="6139794" y="1005514"/>
            <a:ext cx="10774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 Lysis buffer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A83B37-D59F-45F6-8CEA-DBB396C16C85}"/>
              </a:ext>
            </a:extLst>
          </p:cNvPr>
          <p:cNvSpPr txBox="1"/>
          <p:nvPr/>
        </p:nvSpPr>
        <p:spPr>
          <a:xfrm>
            <a:off x="6184440" y="661154"/>
            <a:ext cx="9981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1" dirty="0">
                <a:solidFill>
                  <a:srgbClr val="0070C0"/>
                </a:solidFill>
              </a:rPr>
              <a:t>EC</a:t>
            </a:r>
            <a:r>
              <a:rPr lang="en-US" sz="1000" b="1" dirty="0">
                <a:solidFill>
                  <a:srgbClr val="0070C0"/>
                </a:solidFill>
              </a:rPr>
              <a:t> 1 µL</a:t>
            </a:r>
            <a:endParaRPr lang="en-SG" sz="1000" b="1" dirty="0">
              <a:solidFill>
                <a:srgbClr val="0070C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23AF8E-1584-49BC-9FAB-157BB02DC2AA}"/>
              </a:ext>
            </a:extLst>
          </p:cNvPr>
          <p:cNvSpPr txBox="1"/>
          <p:nvPr/>
        </p:nvSpPr>
        <p:spPr>
          <a:xfrm>
            <a:off x="6161889" y="820373"/>
            <a:ext cx="965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QIAamp</a:t>
            </a:r>
            <a:endParaRPr lang="en-US" sz="1000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C422EFC-1276-45F7-B8DD-8ECFA17CBF1E}"/>
              </a:ext>
            </a:extLst>
          </p:cNvPr>
          <p:cNvCxnSpPr>
            <a:cxnSpLocks/>
          </p:cNvCxnSpPr>
          <p:nvPr/>
        </p:nvCxnSpPr>
        <p:spPr>
          <a:xfrm>
            <a:off x="6745118" y="929739"/>
            <a:ext cx="673634" cy="75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AA14357-1644-4521-A7F4-4902A031ECF8}"/>
              </a:ext>
            </a:extLst>
          </p:cNvPr>
          <p:cNvCxnSpPr>
            <a:cxnSpLocks/>
          </p:cNvCxnSpPr>
          <p:nvPr/>
        </p:nvCxnSpPr>
        <p:spPr>
          <a:xfrm>
            <a:off x="6858853" y="1144021"/>
            <a:ext cx="559899" cy="102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A47C3508-BC90-47E0-AE91-A66AE4A09B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243" y="1911353"/>
            <a:ext cx="2230806" cy="15056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315EC8C-D5BB-4CAE-A809-9885001823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7282" y="2664163"/>
            <a:ext cx="572060" cy="47036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3622D84-8B81-4CDA-A58E-F7C24942D6AE}"/>
              </a:ext>
            </a:extLst>
          </p:cNvPr>
          <p:cNvSpPr txBox="1"/>
          <p:nvPr/>
        </p:nvSpPr>
        <p:spPr>
          <a:xfrm>
            <a:off x="1204879" y="2218073"/>
            <a:ext cx="965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 Lysis buffer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1D78790-CC92-4AA0-AF47-6414CF38EE4F}"/>
              </a:ext>
            </a:extLst>
          </p:cNvPr>
          <p:cNvSpPr txBox="1"/>
          <p:nvPr/>
        </p:nvSpPr>
        <p:spPr>
          <a:xfrm>
            <a:off x="1188795" y="2038475"/>
            <a:ext cx="9981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1" dirty="0">
                <a:solidFill>
                  <a:srgbClr val="0070C0"/>
                </a:solidFill>
              </a:rPr>
              <a:t>EC</a:t>
            </a:r>
            <a:r>
              <a:rPr lang="en-US" sz="1000" b="1" dirty="0">
                <a:solidFill>
                  <a:srgbClr val="0070C0"/>
                </a:solidFill>
              </a:rPr>
              <a:t> 0.1 µL</a:t>
            </a:r>
            <a:endParaRPr lang="en-SG" sz="1000" b="1" dirty="0">
              <a:solidFill>
                <a:srgbClr val="0070C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32792A-A8F8-4583-A6E0-1EB2EA1C136E}"/>
              </a:ext>
            </a:extLst>
          </p:cNvPr>
          <p:cNvSpPr txBox="1"/>
          <p:nvPr/>
        </p:nvSpPr>
        <p:spPr>
          <a:xfrm>
            <a:off x="1204879" y="2368411"/>
            <a:ext cx="965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QIAamp</a:t>
            </a:r>
            <a:endParaRPr lang="en-US" sz="1000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26E3444-A368-4423-B7F1-78F48332506F}"/>
              </a:ext>
            </a:extLst>
          </p:cNvPr>
          <p:cNvCxnSpPr>
            <a:cxnSpLocks/>
          </p:cNvCxnSpPr>
          <p:nvPr/>
        </p:nvCxnSpPr>
        <p:spPr>
          <a:xfrm>
            <a:off x="1782780" y="2502154"/>
            <a:ext cx="613786" cy="397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04836F9-B991-4284-8D45-B308A14A617F}"/>
              </a:ext>
            </a:extLst>
          </p:cNvPr>
          <p:cNvCxnSpPr>
            <a:cxnSpLocks/>
          </p:cNvCxnSpPr>
          <p:nvPr/>
        </p:nvCxnSpPr>
        <p:spPr>
          <a:xfrm>
            <a:off x="2071241" y="2304841"/>
            <a:ext cx="532568" cy="291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207A096B-71D1-4569-AFAF-D38FAE221D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6418" y="1972838"/>
            <a:ext cx="2296351" cy="1489784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AA53244E-5880-4AA2-ADD0-13217B982900}"/>
              </a:ext>
            </a:extLst>
          </p:cNvPr>
          <p:cNvSpPr txBox="1"/>
          <p:nvPr/>
        </p:nvSpPr>
        <p:spPr>
          <a:xfrm>
            <a:off x="3670054" y="2263720"/>
            <a:ext cx="965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 Lysis buffer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5D35D23-E47D-4E01-BA97-6D8862C01FD5}"/>
              </a:ext>
            </a:extLst>
          </p:cNvPr>
          <p:cNvSpPr txBox="1"/>
          <p:nvPr/>
        </p:nvSpPr>
        <p:spPr>
          <a:xfrm>
            <a:off x="3666503" y="2102749"/>
            <a:ext cx="9981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1" dirty="0">
                <a:solidFill>
                  <a:srgbClr val="0070C0"/>
                </a:solidFill>
              </a:rPr>
              <a:t>EC</a:t>
            </a:r>
            <a:r>
              <a:rPr lang="en-US" sz="1000" b="1" dirty="0">
                <a:solidFill>
                  <a:srgbClr val="0070C0"/>
                </a:solidFill>
              </a:rPr>
              <a:t> 0.01 µL</a:t>
            </a:r>
            <a:endParaRPr lang="en-SG" sz="1000" b="1" dirty="0">
              <a:solidFill>
                <a:srgbClr val="0070C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F4E96A2-CB3E-420F-8926-570D511A87D5}"/>
              </a:ext>
            </a:extLst>
          </p:cNvPr>
          <p:cNvSpPr txBox="1"/>
          <p:nvPr/>
        </p:nvSpPr>
        <p:spPr>
          <a:xfrm>
            <a:off x="3670054" y="2414058"/>
            <a:ext cx="965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QIAamp</a:t>
            </a:r>
            <a:endParaRPr lang="en-US" sz="1000" dirty="0"/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C53BDDF-7A1B-482F-AED0-3D9C882D31B9}"/>
              </a:ext>
            </a:extLst>
          </p:cNvPr>
          <p:cNvCxnSpPr>
            <a:cxnSpLocks/>
          </p:cNvCxnSpPr>
          <p:nvPr/>
        </p:nvCxnSpPr>
        <p:spPr>
          <a:xfrm>
            <a:off x="4247955" y="2547801"/>
            <a:ext cx="900643" cy="196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296048D-D43D-4258-925B-68AE59B0F784}"/>
              </a:ext>
            </a:extLst>
          </p:cNvPr>
          <p:cNvCxnSpPr>
            <a:cxnSpLocks/>
          </p:cNvCxnSpPr>
          <p:nvPr/>
        </p:nvCxnSpPr>
        <p:spPr>
          <a:xfrm>
            <a:off x="4536416" y="2350488"/>
            <a:ext cx="824859" cy="157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05BDD7F4-5899-4F19-8410-D124DFC263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4718" y="2669074"/>
            <a:ext cx="671706" cy="51777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456E151-7BA4-41B5-B556-5354E65CC5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90750" y="1975223"/>
            <a:ext cx="2132636" cy="143936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E20DD39-A4BF-42B7-B6F9-9129EE9578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2243" y="2644337"/>
            <a:ext cx="667295" cy="497067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2F1B2DBB-6806-457A-84D9-F74568D0D734}"/>
              </a:ext>
            </a:extLst>
          </p:cNvPr>
          <p:cNvSpPr txBox="1"/>
          <p:nvPr/>
        </p:nvSpPr>
        <p:spPr>
          <a:xfrm>
            <a:off x="6185066" y="2272951"/>
            <a:ext cx="965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 Lysis buffer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8A72604-AA28-45DD-97EE-A5C5AD626DAD}"/>
              </a:ext>
            </a:extLst>
          </p:cNvPr>
          <p:cNvSpPr txBox="1"/>
          <p:nvPr/>
        </p:nvSpPr>
        <p:spPr>
          <a:xfrm>
            <a:off x="6168982" y="2093353"/>
            <a:ext cx="9981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1" dirty="0">
                <a:solidFill>
                  <a:srgbClr val="0070C0"/>
                </a:solidFill>
              </a:rPr>
              <a:t>EC</a:t>
            </a:r>
            <a:r>
              <a:rPr lang="en-US" sz="1000" b="1" dirty="0">
                <a:solidFill>
                  <a:srgbClr val="0070C0"/>
                </a:solidFill>
              </a:rPr>
              <a:t> 0.001 µL</a:t>
            </a:r>
            <a:endParaRPr lang="en-SG" sz="1000" b="1" dirty="0">
              <a:solidFill>
                <a:srgbClr val="0070C0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27731A7-F255-455F-9038-EDB6CEC67DB3}"/>
              </a:ext>
            </a:extLst>
          </p:cNvPr>
          <p:cNvSpPr txBox="1"/>
          <p:nvPr/>
        </p:nvSpPr>
        <p:spPr>
          <a:xfrm>
            <a:off x="6185066" y="2423289"/>
            <a:ext cx="965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QIAamp</a:t>
            </a:r>
            <a:endParaRPr lang="en-US" sz="1000" dirty="0"/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731E41A-F44A-4986-A5B0-CDDC3110CAF6}"/>
              </a:ext>
            </a:extLst>
          </p:cNvPr>
          <p:cNvCxnSpPr>
            <a:cxnSpLocks/>
          </p:cNvCxnSpPr>
          <p:nvPr/>
        </p:nvCxnSpPr>
        <p:spPr>
          <a:xfrm>
            <a:off x="6762967" y="2557032"/>
            <a:ext cx="884473" cy="176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DF8903DA-A22F-4C29-BE6F-5A8188C135A4}"/>
              </a:ext>
            </a:extLst>
          </p:cNvPr>
          <p:cNvCxnSpPr>
            <a:cxnSpLocks/>
          </p:cNvCxnSpPr>
          <p:nvPr/>
        </p:nvCxnSpPr>
        <p:spPr>
          <a:xfrm>
            <a:off x="7051428" y="2359719"/>
            <a:ext cx="719814" cy="146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>
            <a:extLst>
              <a:ext uri="{FF2B5EF4-FFF2-40B4-BE49-F238E27FC236}">
                <a16:creationId xmlns:a16="http://schemas.microsoft.com/office/drawing/2014/main" id="{0E28BDCC-9127-454C-85D7-75ABB5AD6F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0793" y="3414172"/>
            <a:ext cx="2197070" cy="1482852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3823B459-5556-4172-9E0E-81FC717297DB}"/>
              </a:ext>
            </a:extLst>
          </p:cNvPr>
          <p:cNvSpPr txBox="1"/>
          <p:nvPr/>
        </p:nvSpPr>
        <p:spPr>
          <a:xfrm>
            <a:off x="1208874" y="3707368"/>
            <a:ext cx="965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 Lysis buffer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9D14F7B-5568-4D48-B75F-CFA70FE76078}"/>
              </a:ext>
            </a:extLst>
          </p:cNvPr>
          <p:cNvSpPr txBox="1"/>
          <p:nvPr/>
        </p:nvSpPr>
        <p:spPr>
          <a:xfrm>
            <a:off x="1210951" y="3556471"/>
            <a:ext cx="995448" cy="246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000" b="1" i="1" dirty="0">
                <a:solidFill>
                  <a:srgbClr val="0070C0"/>
                </a:solidFill>
              </a:rPr>
              <a:t>EC</a:t>
            </a:r>
            <a:r>
              <a:rPr lang="en-US" sz="1000" b="1" dirty="0">
                <a:solidFill>
                  <a:srgbClr val="0070C0"/>
                </a:solidFill>
              </a:rPr>
              <a:t> 0.0001 µL</a:t>
            </a:r>
            <a:endParaRPr lang="en-SG" sz="1000" b="1" dirty="0">
              <a:solidFill>
                <a:srgbClr val="0070C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5F44637-9468-4C46-A8B2-63F7C58E9630}"/>
              </a:ext>
            </a:extLst>
          </p:cNvPr>
          <p:cNvSpPr txBox="1"/>
          <p:nvPr/>
        </p:nvSpPr>
        <p:spPr>
          <a:xfrm>
            <a:off x="1208874" y="3857706"/>
            <a:ext cx="965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QIAamp</a:t>
            </a:r>
            <a:endParaRPr lang="en-US" sz="1000" dirty="0"/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94C75620-5A0D-4028-9E88-05A4C8509A1C}"/>
              </a:ext>
            </a:extLst>
          </p:cNvPr>
          <p:cNvCxnSpPr>
            <a:cxnSpLocks/>
          </p:cNvCxnSpPr>
          <p:nvPr/>
        </p:nvCxnSpPr>
        <p:spPr>
          <a:xfrm>
            <a:off x="1786775" y="3991449"/>
            <a:ext cx="1097928" cy="90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6E5096E-16B4-40E0-A863-78E4155851C7}"/>
              </a:ext>
            </a:extLst>
          </p:cNvPr>
          <p:cNvCxnSpPr>
            <a:cxnSpLocks/>
            <a:stCxn id="88" idx="3"/>
          </p:cNvCxnSpPr>
          <p:nvPr/>
        </p:nvCxnSpPr>
        <p:spPr>
          <a:xfrm>
            <a:off x="2174790" y="3830479"/>
            <a:ext cx="767868" cy="123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C3313C3B-01D0-4DD5-8DC6-275AC638AB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7369" y="4102893"/>
            <a:ext cx="762040" cy="552304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2B380F92-073B-41F7-84B1-A35AF8071432}"/>
              </a:ext>
            </a:extLst>
          </p:cNvPr>
          <p:cNvSpPr txBox="1"/>
          <p:nvPr/>
        </p:nvSpPr>
        <p:spPr>
          <a:xfrm>
            <a:off x="3666503" y="3666857"/>
            <a:ext cx="50022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u="sng" dirty="0">
                <a:solidFill>
                  <a:schemeClr val="tx1"/>
                </a:solidFill>
              </a:rPr>
              <a:t>Note: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/>
                </a:solidFill>
              </a:rPr>
              <a:t>qPCR detection demonstrated that the extraction efficiency of E lysis protocol with reference protocol (</a:t>
            </a:r>
            <a:r>
              <a:rPr lang="en-US" sz="1100" dirty="0" err="1">
                <a:solidFill>
                  <a:schemeClr val="tx1"/>
                </a:solidFill>
              </a:rPr>
              <a:t>QIAamp</a:t>
            </a:r>
            <a:r>
              <a:rPr lang="en-US" sz="1100" dirty="0">
                <a:solidFill>
                  <a:schemeClr val="tx1"/>
                </a:solidFill>
              </a:rPr>
              <a:t> DNA mini kit) were comparable with ~1 </a:t>
            </a:r>
            <a:r>
              <a:rPr lang="en-US" sz="1100" dirty="0" err="1">
                <a:solidFill>
                  <a:schemeClr val="tx1"/>
                </a:solidFill>
              </a:rPr>
              <a:t>ct</a:t>
            </a:r>
            <a:r>
              <a:rPr lang="en-US" sz="1100" dirty="0">
                <a:solidFill>
                  <a:schemeClr val="tx1"/>
                </a:solidFill>
              </a:rPr>
              <a:t> difference.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2255289-48A3-430A-B60B-69EAF3D1A321}"/>
              </a:ext>
            </a:extLst>
          </p:cNvPr>
          <p:cNvSpPr txBox="1"/>
          <p:nvPr/>
        </p:nvSpPr>
        <p:spPr>
          <a:xfrm>
            <a:off x="664306" y="421221"/>
            <a:ext cx="9981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1" dirty="0">
                <a:solidFill>
                  <a:srgbClr val="FF0000"/>
                </a:solidFill>
              </a:rPr>
              <a:t>Highest titer</a:t>
            </a:r>
            <a:endParaRPr lang="en-SG" sz="1000" b="1" dirty="0">
              <a:solidFill>
                <a:srgbClr val="FF0000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397B788-3174-4F0B-90AB-F9244CC621E4}"/>
              </a:ext>
            </a:extLst>
          </p:cNvPr>
          <p:cNvSpPr txBox="1"/>
          <p:nvPr/>
        </p:nvSpPr>
        <p:spPr>
          <a:xfrm>
            <a:off x="705822" y="4709663"/>
            <a:ext cx="9981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1" dirty="0">
                <a:solidFill>
                  <a:srgbClr val="FF0000"/>
                </a:solidFill>
              </a:rPr>
              <a:t>Lowest titer</a:t>
            </a:r>
            <a:endParaRPr lang="en-SG" sz="1000" b="1" dirty="0">
              <a:solidFill>
                <a:srgbClr val="FF0000"/>
              </a:solidFill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75097198-3172-4D74-873A-74D606AC09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30047" y="1248496"/>
            <a:ext cx="601265" cy="51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028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2BC8350-7CC8-4C59-B3FD-9EE194A7400B}"/>
              </a:ext>
            </a:extLst>
          </p:cNvPr>
          <p:cNvSpPr/>
          <p:nvPr/>
        </p:nvSpPr>
        <p:spPr>
          <a:xfrm>
            <a:off x="967253" y="2739979"/>
            <a:ext cx="7854327" cy="23295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2D3553-D38D-4424-94ED-E468B823DBD6}"/>
              </a:ext>
            </a:extLst>
          </p:cNvPr>
          <p:cNvSpPr/>
          <p:nvPr/>
        </p:nvSpPr>
        <p:spPr>
          <a:xfrm>
            <a:off x="967254" y="1509967"/>
            <a:ext cx="7854327" cy="12664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1ECB63-9B0B-43C5-9E45-611B300D8DF5}"/>
              </a:ext>
            </a:extLst>
          </p:cNvPr>
          <p:cNvSpPr/>
          <p:nvPr/>
        </p:nvSpPr>
        <p:spPr>
          <a:xfrm>
            <a:off x="967255" y="135725"/>
            <a:ext cx="7854327" cy="13742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Google Shape;252;g121c87ed308_1_0">
            <a:extLst>
              <a:ext uri="{FF2B5EF4-FFF2-40B4-BE49-F238E27FC236}">
                <a16:creationId xmlns:a16="http://schemas.microsoft.com/office/drawing/2014/main" id="{DA3922C9-C839-4DE2-A7BC-36C3097D3ED6}"/>
              </a:ext>
            </a:extLst>
          </p:cNvPr>
          <p:cNvSpPr txBox="1"/>
          <p:nvPr/>
        </p:nvSpPr>
        <p:spPr>
          <a:xfrm>
            <a:off x="1154186" y="2757358"/>
            <a:ext cx="6691104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3087"/>
              </a:buClr>
              <a:buSzPts val="1600"/>
            </a:pPr>
            <a:r>
              <a:rPr lang="en-US" sz="1200" b="1" u="sng" dirty="0">
                <a:solidFill>
                  <a:schemeClr val="tx1"/>
                </a:solidFill>
              </a:rPr>
              <a:t>Subsequent Plans: </a:t>
            </a:r>
          </a:p>
          <a:p>
            <a:pPr>
              <a:buClr>
                <a:srgbClr val="003087"/>
              </a:buClr>
              <a:buSzPts val="1600"/>
            </a:pPr>
            <a:r>
              <a:rPr lang="en-US" sz="1200" b="1" dirty="0">
                <a:solidFill>
                  <a:schemeClr val="tx1"/>
                </a:solidFill>
              </a:rPr>
              <a:t>Optimization of Prepared Lysis buffer</a:t>
            </a:r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dirty="0">
                <a:solidFill>
                  <a:srgbClr val="0070C0"/>
                </a:solidFill>
              </a:rPr>
              <a:t>1</a:t>
            </a:r>
            <a:r>
              <a:rPr lang="en-US" sz="1200" i="0" u="none" strike="noStrike" cap="none" dirty="0">
                <a:solidFill>
                  <a:srgbClr val="0070C0"/>
                </a:solidFill>
              </a:rPr>
              <a:t>. </a:t>
            </a:r>
            <a:r>
              <a:rPr lang="en-US" sz="1200" b="1" i="0" u="none" strike="noStrike" cap="none" dirty="0">
                <a:solidFill>
                  <a:srgbClr val="0070C0"/>
                </a:solidFill>
              </a:rPr>
              <a:t>Temp</a:t>
            </a:r>
            <a:r>
              <a:rPr lang="en-US" sz="1200" b="1" dirty="0">
                <a:solidFill>
                  <a:srgbClr val="0070C0"/>
                </a:solidFill>
              </a:rPr>
              <a:t>erature</a:t>
            </a:r>
            <a:r>
              <a:rPr lang="en-US" sz="1200" dirty="0">
                <a:solidFill>
                  <a:srgbClr val="0070C0"/>
                </a:solidFill>
              </a:rPr>
              <a:t>: </a:t>
            </a:r>
            <a:r>
              <a:rPr lang="en-US" sz="1100" dirty="0">
                <a:solidFill>
                  <a:schemeClr val="tx1"/>
                </a:solidFill>
              </a:rPr>
              <a:t>RT vs 70degC </a:t>
            </a:r>
            <a:r>
              <a:rPr lang="en-US" sz="900" dirty="0">
                <a:solidFill>
                  <a:schemeClr val="tx1"/>
                </a:solidFill>
              </a:rPr>
              <a:t>(10mins) </a:t>
            </a:r>
            <a:r>
              <a:rPr lang="en-US" sz="1100" dirty="0">
                <a:solidFill>
                  <a:schemeClr val="tx1"/>
                </a:solidFill>
              </a:rPr>
              <a:t>vs 80 </a:t>
            </a:r>
            <a:r>
              <a:rPr lang="en-US" sz="1100" dirty="0" err="1">
                <a:solidFill>
                  <a:schemeClr val="tx1"/>
                </a:solidFill>
              </a:rPr>
              <a:t>degC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900" dirty="0">
                <a:solidFill>
                  <a:schemeClr val="tx1"/>
                </a:solidFill>
              </a:rPr>
              <a:t>(10mins) </a:t>
            </a:r>
            <a:r>
              <a:rPr lang="en-US" sz="1100" dirty="0">
                <a:solidFill>
                  <a:schemeClr val="tx1"/>
                </a:solidFill>
              </a:rPr>
              <a:t>vs 90 </a:t>
            </a:r>
            <a:r>
              <a:rPr lang="en-US" sz="1100" dirty="0" err="1">
                <a:solidFill>
                  <a:schemeClr val="tx1"/>
                </a:solidFill>
              </a:rPr>
              <a:t>degC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900" dirty="0">
                <a:solidFill>
                  <a:schemeClr val="tx1"/>
                </a:solidFill>
              </a:rPr>
              <a:t>(10mins)</a:t>
            </a:r>
            <a:endParaRPr lang="en-US" sz="10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dirty="0">
                <a:solidFill>
                  <a:srgbClr val="0070C0"/>
                </a:solidFill>
              </a:rPr>
              <a:t>2. </a:t>
            </a:r>
            <a:r>
              <a:rPr lang="en-US" sz="1200" b="1" dirty="0">
                <a:solidFill>
                  <a:srgbClr val="0070C0"/>
                </a:solidFill>
              </a:rPr>
              <a:t>Modification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(Addition of detergent etc.)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" name="Google Shape;252;g121c87ed308_1_0">
            <a:extLst>
              <a:ext uri="{FF2B5EF4-FFF2-40B4-BE49-F238E27FC236}">
                <a16:creationId xmlns:a16="http://schemas.microsoft.com/office/drawing/2014/main" id="{9C1D1371-0C08-4241-927A-230B059A0167}"/>
              </a:ext>
            </a:extLst>
          </p:cNvPr>
          <p:cNvSpPr txBox="1"/>
          <p:nvPr/>
        </p:nvSpPr>
        <p:spPr>
          <a:xfrm>
            <a:off x="1219552" y="135725"/>
            <a:ext cx="7216183" cy="2512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3087"/>
              </a:buClr>
              <a:buSzPts val="1600"/>
            </a:pPr>
            <a:r>
              <a:rPr lang="en-US" sz="1200" b="1" u="sng" dirty="0">
                <a:solidFill>
                  <a:schemeClr val="tx1"/>
                </a:solidFill>
              </a:rPr>
              <a:t>Advantages of Prepared buffer protocol: </a:t>
            </a: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dirty="0">
                <a:solidFill>
                  <a:srgbClr val="0070C0"/>
                </a:solidFill>
              </a:rPr>
              <a:t>1. Flexible in modification of lysis buffer for optimization</a:t>
            </a: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dirty="0">
                <a:solidFill>
                  <a:srgbClr val="0070C0"/>
                </a:solidFill>
              </a:rPr>
              <a:t>2. Shorter duration of extraction from bacterial cells </a:t>
            </a:r>
            <a:r>
              <a:rPr lang="en-US" sz="1200" dirty="0">
                <a:solidFill>
                  <a:schemeClr val="tx1"/>
                </a:solidFill>
              </a:rPr>
              <a:t>(10 mins instead of 75 mins)</a:t>
            </a: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dirty="0">
                <a:solidFill>
                  <a:srgbClr val="0070C0"/>
                </a:solidFill>
              </a:rPr>
              <a:t>3. 100 µL of sample </a:t>
            </a:r>
            <a:r>
              <a:rPr lang="en-US" sz="1200" dirty="0">
                <a:solidFill>
                  <a:schemeClr val="tx1"/>
                </a:solidFill>
              </a:rPr>
              <a:t>(No need to centrifuge for pellet) </a:t>
            </a:r>
            <a:r>
              <a:rPr lang="en-US" sz="1200" dirty="0">
                <a:solidFill>
                  <a:srgbClr val="0070C0"/>
                </a:solidFill>
              </a:rPr>
              <a:t>can be processed directly.</a:t>
            </a: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dirty="0">
                <a:solidFill>
                  <a:srgbClr val="0070C0"/>
                </a:solidFill>
              </a:rPr>
              <a:t>4. Currently, 1 heating temperature (80 </a:t>
            </a:r>
            <a:r>
              <a:rPr lang="en-US" sz="1200" dirty="0" err="1">
                <a:solidFill>
                  <a:srgbClr val="0070C0"/>
                </a:solidFill>
              </a:rPr>
              <a:t>degC</a:t>
            </a:r>
            <a:r>
              <a:rPr lang="en-US" sz="1200" dirty="0">
                <a:solidFill>
                  <a:srgbClr val="0070C0"/>
                </a:solidFill>
              </a:rPr>
              <a:t>) as compared to reference protocol (56 &amp; 70 </a:t>
            </a:r>
            <a:r>
              <a:rPr lang="en-US" sz="1200" dirty="0" err="1">
                <a:solidFill>
                  <a:srgbClr val="0070C0"/>
                </a:solidFill>
              </a:rPr>
              <a:t>degC</a:t>
            </a:r>
            <a:r>
              <a:rPr lang="en-US" sz="1200" dirty="0">
                <a:solidFill>
                  <a:srgbClr val="0070C0"/>
                </a:solidFill>
              </a:rPr>
              <a:t>).</a:t>
            </a: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b="1" u="sng" dirty="0">
                <a:solidFill>
                  <a:schemeClr val="tx1"/>
                </a:solidFill>
              </a:rPr>
              <a:t>Disadvantages of Prepared buffer protocol:</a:t>
            </a: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dirty="0">
                <a:solidFill>
                  <a:schemeClr val="tx1"/>
                </a:solidFill>
              </a:rPr>
              <a:t>1. May be inefficient in extracting cell pellet with E Lysis buffer; ~50% (nanodrop)</a:t>
            </a: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dirty="0">
                <a:solidFill>
                  <a:schemeClr val="tx1"/>
                </a:solidFill>
              </a:rPr>
              <a:t>				               qPCR difference</a:t>
            </a: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b="1" u="sng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dirty="0">
                <a:solidFill>
                  <a:srgbClr val="0070C0"/>
                </a:solidFill>
              </a:rPr>
              <a:t> </a:t>
            </a:r>
          </a:p>
          <a:p>
            <a:pPr>
              <a:buClr>
                <a:srgbClr val="003087"/>
              </a:buClr>
              <a:buSzPts val="1600"/>
            </a:pPr>
            <a:endParaRPr lang="en-US" sz="1200" b="1" dirty="0">
              <a:solidFill>
                <a:srgbClr val="0070C0"/>
              </a:solidFill>
            </a:endParaRPr>
          </a:p>
          <a:p>
            <a:pPr>
              <a:buClr>
                <a:srgbClr val="003087"/>
              </a:buClr>
              <a:buSzPts val="1600"/>
            </a:pPr>
            <a:endParaRPr lang="en-US" sz="1000" b="1" dirty="0">
              <a:solidFill>
                <a:srgbClr val="0070C0"/>
              </a:solidFill>
            </a:endParaRPr>
          </a:p>
        </p:txBody>
      </p:sp>
      <p:sp>
        <p:nvSpPr>
          <p:cNvPr id="10" name="Google Shape;252;g121c87ed308_1_0">
            <a:extLst>
              <a:ext uri="{FF2B5EF4-FFF2-40B4-BE49-F238E27FC236}">
                <a16:creationId xmlns:a16="http://schemas.microsoft.com/office/drawing/2014/main" id="{DC6B3BD4-FE7D-405A-918A-4BD9DBE24D4C}"/>
              </a:ext>
            </a:extLst>
          </p:cNvPr>
          <p:cNvSpPr txBox="1"/>
          <p:nvPr/>
        </p:nvSpPr>
        <p:spPr>
          <a:xfrm>
            <a:off x="1154186" y="3716464"/>
            <a:ext cx="6835625" cy="1353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3087"/>
              </a:buClr>
              <a:buSzPts val="1600"/>
            </a:pPr>
            <a:r>
              <a:rPr lang="en-US" sz="1200" b="1" dirty="0">
                <a:solidFill>
                  <a:schemeClr val="tx1"/>
                </a:solidFill>
              </a:rPr>
              <a:t>Direct Sample extraction vs Filtered Sample Extraction;</a:t>
            </a:r>
            <a:endParaRPr lang="en-US" sz="12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dirty="0">
                <a:solidFill>
                  <a:srgbClr val="0070C0"/>
                </a:solidFill>
              </a:rPr>
              <a:t>1</a:t>
            </a:r>
            <a:r>
              <a:rPr lang="en-US" sz="1200" i="0" u="none" strike="noStrike" cap="none" dirty="0">
                <a:solidFill>
                  <a:srgbClr val="0070C0"/>
                </a:solidFill>
              </a:rPr>
              <a:t>. </a:t>
            </a:r>
            <a:r>
              <a:rPr lang="en-US" sz="1200" b="1" i="0" u="none" strike="noStrike" cap="none" dirty="0">
                <a:solidFill>
                  <a:srgbClr val="0070C0"/>
                </a:solidFill>
              </a:rPr>
              <a:t>Syringe m</a:t>
            </a:r>
            <a:r>
              <a:rPr lang="en-US" sz="1200" b="1" dirty="0">
                <a:solidFill>
                  <a:srgbClr val="0070C0"/>
                </a:solidFill>
              </a:rPr>
              <a:t>embrane filter </a:t>
            </a:r>
            <a:r>
              <a:rPr lang="en-US" sz="1100" dirty="0">
                <a:solidFill>
                  <a:schemeClr val="tx1"/>
                </a:solidFill>
              </a:rPr>
              <a:t>(0.2um) may be used to trap Bacterial cells (I.e. E. coli) from water sample (Spiked-in samples).  </a:t>
            </a: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i="0" u="none" strike="noStrike" cap="none" dirty="0">
                <a:solidFill>
                  <a:srgbClr val="0070C0"/>
                </a:solidFill>
              </a:rPr>
              <a:t>2. </a:t>
            </a:r>
            <a:r>
              <a:rPr lang="en-US" sz="1200" b="1" dirty="0">
                <a:solidFill>
                  <a:srgbClr val="0070C0"/>
                </a:solidFill>
              </a:rPr>
              <a:t>L</a:t>
            </a:r>
            <a:r>
              <a:rPr lang="en-US" sz="1200" b="1" i="0" u="none" strike="noStrike" cap="none" dirty="0">
                <a:solidFill>
                  <a:srgbClr val="0070C0"/>
                </a:solidFill>
              </a:rPr>
              <a:t>ysis of cells</a:t>
            </a:r>
            <a:r>
              <a:rPr lang="en-US" sz="1200" i="0" u="none" strike="noStrike" cap="none" dirty="0">
                <a:solidFill>
                  <a:srgbClr val="0070C0"/>
                </a:solidFill>
              </a:rPr>
              <a:t> </a:t>
            </a:r>
            <a:r>
              <a:rPr lang="en-US" sz="1100" i="0" u="none" strike="noStrike" cap="none" dirty="0">
                <a:solidFill>
                  <a:schemeClr val="tx1"/>
                </a:solidFill>
              </a:rPr>
              <a:t>within the membrane filter using modified buffer.</a:t>
            </a:r>
          </a:p>
          <a:p>
            <a:pPr>
              <a:lnSpc>
                <a:spcPct val="150000"/>
              </a:lnSpc>
              <a:buClr>
                <a:srgbClr val="003087"/>
              </a:buClr>
              <a:buSzPts val="1600"/>
            </a:pPr>
            <a:r>
              <a:rPr lang="en-US" sz="1200" dirty="0">
                <a:solidFill>
                  <a:srgbClr val="0070C0"/>
                </a:solidFill>
              </a:rPr>
              <a:t>3. </a:t>
            </a:r>
            <a:r>
              <a:rPr lang="en-US" sz="1200" b="1" dirty="0">
                <a:solidFill>
                  <a:srgbClr val="0070C0"/>
                </a:solidFill>
              </a:rPr>
              <a:t>Determine % of yield loss</a:t>
            </a:r>
            <a:r>
              <a:rPr lang="en-US" sz="12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0933FB-2503-46E7-B9FA-D29164F60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125" y="1568109"/>
            <a:ext cx="1675907" cy="113110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63DFAEA-7C13-4D9B-BFEF-12BDB92F1740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7662636" y="1909519"/>
            <a:ext cx="110996" cy="101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A5849E0-FB59-43C3-A262-F7D4BE49123A}"/>
              </a:ext>
            </a:extLst>
          </p:cNvPr>
          <p:cNvSpPr txBox="1"/>
          <p:nvPr/>
        </p:nvSpPr>
        <p:spPr>
          <a:xfrm>
            <a:off x="7937201" y="2136299"/>
            <a:ext cx="99811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rgbClr val="0070C0"/>
                </a:solidFill>
              </a:rPr>
              <a:t>EC</a:t>
            </a:r>
            <a:r>
              <a:rPr lang="en-US" sz="900" b="1" dirty="0">
                <a:solidFill>
                  <a:srgbClr val="0070C0"/>
                </a:solidFill>
              </a:rPr>
              <a:t> pellet</a:t>
            </a:r>
            <a:endParaRPr lang="en-SG" sz="900" b="1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49F819-4884-42A3-BA7C-ADCD0BEB40F8}"/>
              </a:ext>
            </a:extLst>
          </p:cNvPr>
          <p:cNvSpPr txBox="1"/>
          <p:nvPr/>
        </p:nvSpPr>
        <p:spPr>
          <a:xfrm>
            <a:off x="7163579" y="1678687"/>
            <a:ext cx="99811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 err="1">
                <a:solidFill>
                  <a:schemeClr val="tx1"/>
                </a:solidFill>
              </a:rPr>
              <a:t>QIAamp</a:t>
            </a:r>
            <a:endParaRPr lang="en-SG" sz="900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52D2DB-7D18-4ECE-8463-BF58486633BF}"/>
              </a:ext>
            </a:extLst>
          </p:cNvPr>
          <p:cNvSpPr txBox="1"/>
          <p:nvPr/>
        </p:nvSpPr>
        <p:spPr>
          <a:xfrm>
            <a:off x="7163578" y="1909519"/>
            <a:ext cx="573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chemeClr val="tx1"/>
                </a:solidFill>
              </a:rPr>
              <a:t>E Lysis </a:t>
            </a:r>
          </a:p>
          <a:p>
            <a:r>
              <a:rPr lang="en-US" sz="900" i="1" dirty="0">
                <a:solidFill>
                  <a:schemeClr val="tx1"/>
                </a:solidFill>
              </a:rPr>
              <a:t>buffer</a:t>
            </a:r>
            <a:endParaRPr lang="en-SG" sz="9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CB087A9-FC2F-44A8-A32F-5E612A256EF5}"/>
              </a:ext>
            </a:extLst>
          </p:cNvPr>
          <p:cNvCxnSpPr>
            <a:cxnSpLocks/>
          </p:cNvCxnSpPr>
          <p:nvPr/>
        </p:nvCxnSpPr>
        <p:spPr>
          <a:xfrm>
            <a:off x="7662635" y="2105598"/>
            <a:ext cx="225451" cy="169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6F40759A-6C42-4865-96F2-E844871C2E42}"/>
              </a:ext>
            </a:extLst>
          </p:cNvPr>
          <p:cNvSpPr/>
          <p:nvPr/>
        </p:nvSpPr>
        <p:spPr>
          <a:xfrm>
            <a:off x="6776074" y="2105598"/>
            <a:ext cx="273771" cy="169781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371850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252;g121c87ed308_1_0"/>
          <p:cNvSpPr txBox="1"/>
          <p:nvPr/>
        </p:nvSpPr>
        <p:spPr>
          <a:xfrm>
            <a:off x="912663" y="105080"/>
            <a:ext cx="7870802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3087"/>
              </a:buClr>
              <a:buSzPts val="1600"/>
            </a:pPr>
            <a:r>
              <a:rPr lang="en-US" sz="2000" b="1" dirty="0">
                <a:solidFill>
                  <a:schemeClr val="tx1"/>
                </a:solidFill>
              </a:rPr>
              <a:t>Membrane Filtration: Syringe filter with 10 mL spiked in sample</a:t>
            </a:r>
          </a:p>
          <a:p>
            <a:pPr algn="ctr">
              <a:buClr>
                <a:srgbClr val="003087"/>
              </a:buClr>
              <a:buSzPts val="1600"/>
            </a:pPr>
            <a:r>
              <a:rPr lang="en-US" sz="2000" b="1" dirty="0" smtClean="0">
                <a:solidFill>
                  <a:srgbClr val="003087"/>
                </a:solidFill>
              </a:rPr>
              <a:t>(</a:t>
            </a:r>
            <a:r>
              <a:rPr lang="en-US" sz="2000" b="1" dirty="0">
                <a:solidFill>
                  <a:srgbClr val="003087"/>
                </a:solidFill>
              </a:rPr>
              <a:t>0.2µm </a:t>
            </a:r>
            <a:r>
              <a:rPr lang="en-US" sz="2000" b="1" dirty="0" smtClean="0">
                <a:solidFill>
                  <a:srgbClr val="003087"/>
                </a:solidFill>
              </a:rPr>
              <a:t>&amp; 0.45µm</a:t>
            </a:r>
            <a:r>
              <a:rPr lang="en-US" sz="2000" b="1" dirty="0" smtClean="0">
                <a:solidFill>
                  <a:srgbClr val="003087"/>
                </a:solidFill>
              </a:rPr>
              <a:t>) (Heating)</a:t>
            </a:r>
            <a:endParaRPr sz="1600" b="1" i="0" u="none" strike="noStrike" cap="none" dirty="0">
              <a:solidFill>
                <a:srgbClr val="0070C0"/>
              </a:solidFill>
            </a:endParaRPr>
          </a:p>
        </p:txBody>
      </p:sp>
      <p:sp>
        <p:nvSpPr>
          <p:cNvPr id="12" name="AutoShape 12" descr="Rankam Syringe Filter, for Clinical And Laboratory, Rs 12/piece | ID:  2083205313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19417" y="0"/>
            <a:ext cx="22179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1" name="TextBox 40"/>
          <p:cNvSpPr txBox="1"/>
          <p:nvPr/>
        </p:nvSpPr>
        <p:spPr>
          <a:xfrm>
            <a:off x="1509758" y="4329892"/>
            <a:ext cx="750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0070C0"/>
                </a:solidFill>
              </a:rPr>
              <a:t>To compare filtration workflow using 0.2 &amp; 0.4um SF and determine yield loss in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0070C0"/>
                </a:solidFill>
              </a:rPr>
              <a:t>To assess the performance of using different volume of E lysis buffer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C84261F-6589-47D6-BF8E-000410C80862}"/>
              </a:ext>
            </a:extLst>
          </p:cNvPr>
          <p:cNvSpPr/>
          <p:nvPr/>
        </p:nvSpPr>
        <p:spPr>
          <a:xfrm>
            <a:off x="1091046" y="784869"/>
            <a:ext cx="6452754" cy="1594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1228129" y="910461"/>
            <a:ext cx="1235986" cy="54140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 smtClean="0">
                <a:solidFill>
                  <a:schemeClr val="bg2"/>
                </a:solidFill>
              </a:rPr>
              <a:t>1. Spiked in </a:t>
            </a:r>
            <a:r>
              <a:rPr lang="en-SG" sz="1000" i="1" dirty="0" smtClean="0">
                <a:solidFill>
                  <a:schemeClr val="bg2"/>
                </a:solidFill>
              </a:rPr>
              <a:t>E. coli</a:t>
            </a:r>
            <a:r>
              <a:rPr lang="en-SG" sz="1000" dirty="0" smtClean="0">
                <a:solidFill>
                  <a:schemeClr val="bg2"/>
                </a:solidFill>
              </a:rPr>
              <a:t> in 10mLMiliQ water 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2660455" y="1482622"/>
            <a:ext cx="1263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000" dirty="0" smtClean="0">
                <a:solidFill>
                  <a:schemeClr val="tx1"/>
                </a:solidFill>
              </a:rPr>
              <a:t>Either </a:t>
            </a:r>
          </a:p>
          <a:p>
            <a:pPr algn="ctr"/>
            <a:r>
              <a:rPr lang="en-SG" sz="1000" b="1" u="sng" dirty="0" smtClean="0">
                <a:solidFill>
                  <a:srgbClr val="FF0000"/>
                </a:solidFill>
              </a:rPr>
              <a:t>0.2 µm </a:t>
            </a:r>
            <a:r>
              <a:rPr lang="en-SG" sz="1000" b="1" u="sng" dirty="0" smtClean="0">
                <a:solidFill>
                  <a:schemeClr val="tx1"/>
                </a:solidFill>
              </a:rPr>
              <a:t>or </a:t>
            </a:r>
            <a:r>
              <a:rPr lang="en-SG" sz="1000" b="1" u="sng" dirty="0">
                <a:solidFill>
                  <a:srgbClr val="FF0000"/>
                </a:solidFill>
              </a:rPr>
              <a:t>0.45 µm</a:t>
            </a:r>
            <a:endParaRPr lang="en-SG" sz="1000" u="sng" dirty="0">
              <a:solidFill>
                <a:srgbClr val="FF0000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4B4C451-BCA5-4FDC-AEA2-B68511FF5C1B}"/>
              </a:ext>
            </a:extLst>
          </p:cNvPr>
          <p:cNvSpPr/>
          <p:nvPr/>
        </p:nvSpPr>
        <p:spPr>
          <a:xfrm>
            <a:off x="5408851" y="921106"/>
            <a:ext cx="1933698" cy="1126393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1BB8FE0-208C-4978-A550-E683F03CD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99" y="1244990"/>
            <a:ext cx="1831014" cy="734055"/>
          </a:xfrm>
          <a:prstGeom prst="rect">
            <a:avLst/>
          </a:prstGeom>
          <a:ln>
            <a:noFill/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153417-7BCF-44D7-8CBD-7E1E4B499866}"/>
              </a:ext>
            </a:extLst>
          </p:cNvPr>
          <p:cNvSpPr txBox="1"/>
          <p:nvPr/>
        </p:nvSpPr>
        <p:spPr>
          <a:xfrm>
            <a:off x="5451700" y="942898"/>
            <a:ext cx="1477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800" b="1" dirty="0" err="1"/>
              <a:t>QIAamp</a:t>
            </a:r>
            <a:r>
              <a:rPr lang="en-SG" sz="800" b="1" dirty="0"/>
              <a:t> DNA mini kit consumables</a:t>
            </a:r>
            <a:endParaRPr lang="en-SG" sz="800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3DA367F-76D6-45E7-B9A8-E914798D0F48}"/>
              </a:ext>
            </a:extLst>
          </p:cNvPr>
          <p:cNvSpPr/>
          <p:nvPr/>
        </p:nvSpPr>
        <p:spPr>
          <a:xfrm>
            <a:off x="1215940" y="1362079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2660455" y="916347"/>
            <a:ext cx="1130964" cy="54140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>
                <a:solidFill>
                  <a:schemeClr val="bg2"/>
                </a:solidFill>
              </a:rPr>
              <a:t>2.  Filter </a:t>
            </a:r>
            <a:r>
              <a:rPr lang="en-SG" sz="1000" dirty="0" smtClean="0">
                <a:solidFill>
                  <a:schemeClr val="bg2"/>
                </a:solidFill>
              </a:rPr>
              <a:t>water </a:t>
            </a:r>
            <a:r>
              <a:rPr lang="en-SG" sz="1000" dirty="0">
                <a:solidFill>
                  <a:schemeClr val="bg2"/>
                </a:solidFill>
              </a:rPr>
              <a:t>sample through </a:t>
            </a:r>
            <a:r>
              <a:rPr lang="en-SG" sz="1000" dirty="0" smtClean="0">
                <a:solidFill>
                  <a:schemeClr val="bg2"/>
                </a:solidFill>
              </a:rPr>
              <a:t>syringe filter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3978019" y="910461"/>
            <a:ext cx="1130964" cy="54140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>
                <a:solidFill>
                  <a:schemeClr val="bg2"/>
                </a:solidFill>
              </a:rPr>
              <a:t>4</a:t>
            </a:r>
            <a:r>
              <a:rPr lang="en-SG" sz="1000" dirty="0" smtClean="0">
                <a:solidFill>
                  <a:schemeClr val="bg2"/>
                </a:solidFill>
              </a:rPr>
              <a:t>. </a:t>
            </a:r>
            <a:r>
              <a:rPr lang="en-SG" sz="1000" b="1" dirty="0" smtClean="0">
                <a:solidFill>
                  <a:schemeClr val="bg2"/>
                </a:solidFill>
              </a:rPr>
              <a:t>Reverse</a:t>
            </a:r>
            <a:r>
              <a:rPr lang="en-SG" sz="1000" dirty="0" smtClean="0">
                <a:solidFill>
                  <a:schemeClr val="bg2"/>
                </a:solidFill>
              </a:rPr>
              <a:t> lysis </a:t>
            </a:r>
            <a:r>
              <a:rPr lang="en-SG" sz="1000" dirty="0" smtClean="0">
                <a:solidFill>
                  <a:schemeClr val="bg2"/>
                </a:solidFill>
              </a:rPr>
              <a:t>buffer through the same filter 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66" name="Right Arrow 65"/>
          <p:cNvSpPr/>
          <p:nvPr/>
        </p:nvSpPr>
        <p:spPr>
          <a:xfrm>
            <a:off x="2439655" y="1051039"/>
            <a:ext cx="242762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7" name="Right Arrow 66"/>
          <p:cNvSpPr/>
          <p:nvPr/>
        </p:nvSpPr>
        <p:spPr>
          <a:xfrm>
            <a:off x="3769457" y="969713"/>
            <a:ext cx="242762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FB276BD-C726-4872-B253-210F5054ED32}"/>
              </a:ext>
            </a:extLst>
          </p:cNvPr>
          <p:cNvSpPr/>
          <p:nvPr/>
        </p:nvSpPr>
        <p:spPr>
          <a:xfrm>
            <a:off x="2558910" y="1381163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4E4A892-5530-4A9E-8D64-D26774AD9B15}"/>
              </a:ext>
            </a:extLst>
          </p:cNvPr>
          <p:cNvSpPr/>
          <p:nvPr/>
        </p:nvSpPr>
        <p:spPr>
          <a:xfrm>
            <a:off x="3910325" y="1356436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3936916" y="1649604"/>
            <a:ext cx="1130964" cy="541405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 smtClean="0">
                <a:solidFill>
                  <a:schemeClr val="bg2"/>
                </a:solidFill>
              </a:rPr>
              <a:t>3. </a:t>
            </a:r>
            <a:r>
              <a:rPr lang="en-SG" sz="1000" b="1" dirty="0" smtClean="0">
                <a:solidFill>
                  <a:schemeClr val="bg2"/>
                </a:solidFill>
              </a:rPr>
              <a:t>Heat lysis buffer</a:t>
            </a:r>
            <a:r>
              <a:rPr lang="en-SG" sz="1000" dirty="0" smtClean="0">
                <a:solidFill>
                  <a:schemeClr val="bg2"/>
                </a:solidFill>
              </a:rPr>
              <a:t> to 80degC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4E4A892-5530-4A9E-8D64-D26774AD9B15}"/>
              </a:ext>
            </a:extLst>
          </p:cNvPr>
          <p:cNvSpPr/>
          <p:nvPr/>
        </p:nvSpPr>
        <p:spPr>
          <a:xfrm>
            <a:off x="3872769" y="2104576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4E4A892-5530-4A9E-8D64-D26774AD9B15}"/>
              </a:ext>
            </a:extLst>
          </p:cNvPr>
          <p:cNvSpPr/>
          <p:nvPr/>
        </p:nvSpPr>
        <p:spPr>
          <a:xfrm>
            <a:off x="5294122" y="1894008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73" name="Right Arrow 72"/>
          <p:cNvSpPr/>
          <p:nvPr/>
        </p:nvSpPr>
        <p:spPr>
          <a:xfrm rot="18045058">
            <a:off x="4454207" y="1418170"/>
            <a:ext cx="346209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5" name="Right Arrow 74"/>
          <p:cNvSpPr/>
          <p:nvPr/>
        </p:nvSpPr>
        <p:spPr>
          <a:xfrm>
            <a:off x="5088636" y="971186"/>
            <a:ext cx="346209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C84261F-6589-47D6-BF8E-000410C80862}"/>
              </a:ext>
            </a:extLst>
          </p:cNvPr>
          <p:cNvSpPr/>
          <p:nvPr/>
        </p:nvSpPr>
        <p:spPr>
          <a:xfrm>
            <a:off x="1091046" y="2495288"/>
            <a:ext cx="7552141" cy="15480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1228129" y="2612735"/>
            <a:ext cx="1235986" cy="54140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 smtClean="0">
                <a:solidFill>
                  <a:schemeClr val="bg2"/>
                </a:solidFill>
              </a:rPr>
              <a:t>1. Spiked in </a:t>
            </a:r>
            <a:r>
              <a:rPr lang="en-SG" sz="1000" i="1" dirty="0" smtClean="0">
                <a:solidFill>
                  <a:schemeClr val="bg2"/>
                </a:solidFill>
              </a:rPr>
              <a:t>E. coli</a:t>
            </a:r>
            <a:r>
              <a:rPr lang="en-SG" sz="1000" dirty="0" smtClean="0">
                <a:solidFill>
                  <a:schemeClr val="bg2"/>
                </a:solidFill>
              </a:rPr>
              <a:t> in 10mLMiliQ water 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2660455" y="3184896"/>
            <a:ext cx="1263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000" dirty="0" smtClean="0">
                <a:solidFill>
                  <a:schemeClr val="tx1"/>
                </a:solidFill>
              </a:rPr>
              <a:t>Either </a:t>
            </a:r>
          </a:p>
          <a:p>
            <a:pPr algn="ctr"/>
            <a:r>
              <a:rPr lang="en-SG" sz="1000" b="1" u="sng" dirty="0" smtClean="0">
                <a:solidFill>
                  <a:srgbClr val="FF0000"/>
                </a:solidFill>
              </a:rPr>
              <a:t>0.2 µm </a:t>
            </a:r>
            <a:r>
              <a:rPr lang="en-SG" sz="1000" b="1" u="sng" dirty="0" smtClean="0">
                <a:solidFill>
                  <a:schemeClr val="tx1"/>
                </a:solidFill>
              </a:rPr>
              <a:t>or </a:t>
            </a:r>
            <a:r>
              <a:rPr lang="en-SG" sz="1000" b="1" u="sng" dirty="0">
                <a:solidFill>
                  <a:srgbClr val="FF0000"/>
                </a:solidFill>
              </a:rPr>
              <a:t>0.45 µm</a:t>
            </a:r>
            <a:endParaRPr lang="en-SG" sz="1000" u="sng" dirty="0">
              <a:solidFill>
                <a:srgbClr val="FF0000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4B4C451-BCA5-4FDC-AEA2-B68511FF5C1B}"/>
              </a:ext>
            </a:extLst>
          </p:cNvPr>
          <p:cNvSpPr/>
          <p:nvPr/>
        </p:nvSpPr>
        <p:spPr>
          <a:xfrm>
            <a:off x="6594649" y="2590943"/>
            <a:ext cx="1933698" cy="1126393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91BB8FE0-208C-4978-A550-E683F03CD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097" y="2914827"/>
            <a:ext cx="1831014" cy="734055"/>
          </a:xfrm>
          <a:prstGeom prst="rect">
            <a:avLst/>
          </a:prstGeom>
          <a:ln>
            <a:noFill/>
          </a:ln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38153417-7BCF-44D7-8CBD-7E1E4B499866}"/>
              </a:ext>
            </a:extLst>
          </p:cNvPr>
          <p:cNvSpPr txBox="1"/>
          <p:nvPr/>
        </p:nvSpPr>
        <p:spPr>
          <a:xfrm>
            <a:off x="6637498" y="2612735"/>
            <a:ext cx="1477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800" b="1" dirty="0" err="1"/>
              <a:t>QIAamp</a:t>
            </a:r>
            <a:r>
              <a:rPr lang="en-SG" sz="800" b="1" dirty="0"/>
              <a:t> DNA mini kit consumables</a:t>
            </a:r>
            <a:endParaRPr lang="en-SG" sz="800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3DA367F-76D6-45E7-B9A8-E914798D0F48}"/>
              </a:ext>
            </a:extLst>
          </p:cNvPr>
          <p:cNvSpPr/>
          <p:nvPr/>
        </p:nvSpPr>
        <p:spPr>
          <a:xfrm>
            <a:off x="1215940" y="3064353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2660455" y="2618621"/>
            <a:ext cx="1130964" cy="54140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>
                <a:solidFill>
                  <a:schemeClr val="bg2"/>
                </a:solidFill>
              </a:rPr>
              <a:t>2.  Filter </a:t>
            </a:r>
            <a:r>
              <a:rPr lang="en-SG" sz="1000" dirty="0" smtClean="0">
                <a:solidFill>
                  <a:schemeClr val="bg2"/>
                </a:solidFill>
              </a:rPr>
              <a:t>water </a:t>
            </a:r>
            <a:r>
              <a:rPr lang="en-SG" sz="1000" dirty="0">
                <a:solidFill>
                  <a:schemeClr val="bg2"/>
                </a:solidFill>
              </a:rPr>
              <a:t>sample through </a:t>
            </a:r>
            <a:r>
              <a:rPr lang="en-SG" sz="1000" dirty="0" smtClean="0">
                <a:solidFill>
                  <a:schemeClr val="bg2"/>
                </a:solidFill>
              </a:rPr>
              <a:t>syringe filter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3978019" y="2612735"/>
            <a:ext cx="1130964" cy="54140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 smtClean="0">
                <a:solidFill>
                  <a:schemeClr val="bg2"/>
                </a:solidFill>
              </a:rPr>
              <a:t>3. </a:t>
            </a:r>
            <a:r>
              <a:rPr lang="en-SG" sz="1000" b="1" dirty="0" smtClean="0">
                <a:solidFill>
                  <a:schemeClr val="bg2"/>
                </a:solidFill>
              </a:rPr>
              <a:t>Reverse</a:t>
            </a:r>
            <a:r>
              <a:rPr lang="en-SG" sz="1000" dirty="0" smtClean="0">
                <a:solidFill>
                  <a:schemeClr val="bg2"/>
                </a:solidFill>
              </a:rPr>
              <a:t> lysis </a:t>
            </a:r>
            <a:r>
              <a:rPr lang="en-SG" sz="1000" dirty="0" smtClean="0">
                <a:solidFill>
                  <a:schemeClr val="bg2"/>
                </a:solidFill>
              </a:rPr>
              <a:t>buffer through the same filter 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3978019" y="3213288"/>
            <a:ext cx="1283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000" dirty="0">
                <a:solidFill>
                  <a:schemeClr val="tx1"/>
                </a:solidFill>
              </a:rPr>
              <a:t>Either </a:t>
            </a:r>
            <a:endParaRPr lang="en-SG" sz="1000" dirty="0" smtClean="0">
              <a:solidFill>
                <a:schemeClr val="tx1"/>
              </a:solidFill>
            </a:endParaRPr>
          </a:p>
          <a:p>
            <a:pPr algn="ctr"/>
            <a:r>
              <a:rPr lang="en-SG" sz="1000" b="1" u="sng" dirty="0" smtClean="0">
                <a:solidFill>
                  <a:srgbClr val="FF0000"/>
                </a:solidFill>
              </a:rPr>
              <a:t>500 / 800 / </a:t>
            </a:r>
            <a:r>
              <a:rPr lang="en-SG" sz="1000" b="1" u="sng" dirty="0">
                <a:solidFill>
                  <a:srgbClr val="FF0000"/>
                </a:solidFill>
              </a:rPr>
              <a:t>1000 µL</a:t>
            </a:r>
            <a:endParaRPr lang="en-SG" sz="1000" u="sng" dirty="0">
              <a:solidFill>
                <a:srgbClr val="FF0000"/>
              </a:solidFill>
            </a:endParaRPr>
          </a:p>
        </p:txBody>
      </p:sp>
      <p:sp>
        <p:nvSpPr>
          <p:cNvPr id="86" name="Right Arrow 85"/>
          <p:cNvSpPr/>
          <p:nvPr/>
        </p:nvSpPr>
        <p:spPr>
          <a:xfrm>
            <a:off x="2439655" y="2753313"/>
            <a:ext cx="242762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7" name="Right Arrow 86"/>
          <p:cNvSpPr/>
          <p:nvPr/>
        </p:nvSpPr>
        <p:spPr>
          <a:xfrm>
            <a:off x="3769457" y="2671987"/>
            <a:ext cx="242762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EFB276BD-C726-4872-B253-210F5054ED32}"/>
              </a:ext>
            </a:extLst>
          </p:cNvPr>
          <p:cNvSpPr/>
          <p:nvPr/>
        </p:nvSpPr>
        <p:spPr>
          <a:xfrm>
            <a:off x="2558910" y="3083437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14E4A892-5530-4A9E-8D64-D26774AD9B15}"/>
              </a:ext>
            </a:extLst>
          </p:cNvPr>
          <p:cNvSpPr/>
          <p:nvPr/>
        </p:nvSpPr>
        <p:spPr>
          <a:xfrm>
            <a:off x="3910325" y="3058710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5283640" y="2618620"/>
            <a:ext cx="1130964" cy="541405"/>
          </a:xfrm>
          <a:prstGeom prst="rect">
            <a:avLst/>
          </a:prstGeom>
          <a:solidFill>
            <a:srgbClr val="FFFF00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 smtClean="0">
                <a:solidFill>
                  <a:schemeClr val="bg2"/>
                </a:solidFill>
              </a:rPr>
              <a:t>4. </a:t>
            </a:r>
            <a:r>
              <a:rPr lang="en-SG" sz="1000" b="1" dirty="0" smtClean="0">
                <a:solidFill>
                  <a:schemeClr val="bg2"/>
                </a:solidFill>
              </a:rPr>
              <a:t>Heat 80degC </a:t>
            </a:r>
            <a:r>
              <a:rPr lang="en-SG" sz="1000" dirty="0" smtClean="0">
                <a:solidFill>
                  <a:schemeClr val="bg2"/>
                </a:solidFill>
              </a:rPr>
              <a:t>for 10 minutes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4E4A892-5530-4A9E-8D64-D26774AD9B15}"/>
              </a:ext>
            </a:extLst>
          </p:cNvPr>
          <p:cNvSpPr/>
          <p:nvPr/>
        </p:nvSpPr>
        <p:spPr>
          <a:xfrm>
            <a:off x="5219493" y="3073592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14E4A892-5530-4A9E-8D64-D26774AD9B15}"/>
              </a:ext>
            </a:extLst>
          </p:cNvPr>
          <p:cNvSpPr/>
          <p:nvPr/>
        </p:nvSpPr>
        <p:spPr>
          <a:xfrm>
            <a:off x="6479920" y="3563845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93" name="Right Arrow 92"/>
          <p:cNvSpPr/>
          <p:nvPr/>
        </p:nvSpPr>
        <p:spPr>
          <a:xfrm>
            <a:off x="5064145" y="2636355"/>
            <a:ext cx="242762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4" name="Right Arrow 93"/>
          <p:cNvSpPr/>
          <p:nvPr/>
        </p:nvSpPr>
        <p:spPr>
          <a:xfrm>
            <a:off x="6395021" y="2633399"/>
            <a:ext cx="242762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Rectangle 1"/>
          <p:cNvSpPr/>
          <p:nvPr/>
        </p:nvSpPr>
        <p:spPr>
          <a:xfrm>
            <a:off x="1152583" y="1925261"/>
            <a:ext cx="14574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3087"/>
                </a:solidFill>
              </a:rPr>
              <a:t>Heating Before</a:t>
            </a:r>
            <a:endParaRPr lang="en-SG" dirty="0"/>
          </a:p>
        </p:txBody>
      </p:sp>
      <p:sp>
        <p:nvSpPr>
          <p:cNvPr id="95" name="Rectangle 94"/>
          <p:cNvSpPr/>
          <p:nvPr/>
        </p:nvSpPr>
        <p:spPr>
          <a:xfrm>
            <a:off x="1161050" y="3683109"/>
            <a:ext cx="13083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3087"/>
                </a:solidFill>
              </a:rPr>
              <a:t>Heating After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7391813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252;g121c87ed308_1_0"/>
          <p:cNvSpPr txBox="1"/>
          <p:nvPr/>
        </p:nvSpPr>
        <p:spPr>
          <a:xfrm>
            <a:off x="789709" y="112962"/>
            <a:ext cx="7629896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Membrane Filtration: Syringe </a:t>
            </a:r>
            <a:r>
              <a:rPr lang="en-US" sz="1800" b="1" dirty="0" smtClean="0">
                <a:solidFill>
                  <a:schemeClr val="tx1"/>
                </a:solidFill>
              </a:rPr>
              <a:t>filter(SF) </a:t>
            </a:r>
            <a:r>
              <a:rPr lang="en-US" sz="1800" b="1" dirty="0">
                <a:solidFill>
                  <a:schemeClr val="tx1"/>
                </a:solidFill>
              </a:rPr>
              <a:t>with 10 mL spiked in </a:t>
            </a:r>
            <a:r>
              <a:rPr lang="en-US" sz="1800" b="1" dirty="0" smtClean="0">
                <a:solidFill>
                  <a:schemeClr val="tx1"/>
                </a:solidFill>
              </a:rPr>
              <a:t>sample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(Reverse) – </a:t>
            </a:r>
            <a:r>
              <a:rPr lang="en-US" sz="1800" b="1" dirty="0" smtClean="0">
                <a:solidFill>
                  <a:srgbClr val="0070C0"/>
                </a:solidFill>
              </a:rPr>
              <a:t>Heating before and Heating after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275" y="1145227"/>
            <a:ext cx="5907872" cy="3135779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270767" y="4496147"/>
            <a:ext cx="750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</a:rPr>
              <a:t>Heating the lysis-sample solution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</a:rPr>
              <a:t>After (Reverse</a:t>
            </a:r>
            <a:r>
              <a:rPr lang="en-US" sz="1200" b="1" dirty="0" smtClean="0">
                <a:solidFill>
                  <a:srgbClr val="0070C0"/>
                </a:solidFill>
              </a:rPr>
              <a:t>) </a:t>
            </a:r>
            <a:r>
              <a:rPr lang="en-US" sz="1200" dirty="0" smtClean="0">
                <a:solidFill>
                  <a:srgbClr val="0070C0"/>
                </a:solidFill>
              </a:rPr>
              <a:t>reduce the </a:t>
            </a:r>
            <a:r>
              <a:rPr lang="en-US" sz="1200" dirty="0" err="1" smtClean="0">
                <a:solidFill>
                  <a:srgbClr val="0070C0"/>
                </a:solidFill>
              </a:rPr>
              <a:t>ct</a:t>
            </a:r>
            <a:r>
              <a:rPr lang="en-US" sz="1200" dirty="0" smtClean="0">
                <a:solidFill>
                  <a:srgbClr val="0070C0"/>
                </a:solidFill>
              </a:rPr>
              <a:t> difference as compared to 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</a:rPr>
              <a:t>Sample preparation using 0.4um syringe filter generally has a better performance</a:t>
            </a:r>
            <a:endParaRPr lang="en-US" sz="12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896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252;g121c87ed308_1_0"/>
          <p:cNvSpPr txBox="1"/>
          <p:nvPr/>
        </p:nvSpPr>
        <p:spPr>
          <a:xfrm>
            <a:off x="789709" y="112962"/>
            <a:ext cx="7629896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Membrane Filtration: Syringe </a:t>
            </a:r>
            <a:r>
              <a:rPr lang="en-US" sz="1800" b="1" dirty="0" smtClean="0">
                <a:solidFill>
                  <a:schemeClr val="tx1"/>
                </a:solidFill>
              </a:rPr>
              <a:t>filter(SF) </a:t>
            </a:r>
            <a:r>
              <a:rPr lang="en-US" sz="1800" b="1" dirty="0">
                <a:solidFill>
                  <a:schemeClr val="tx1"/>
                </a:solidFill>
              </a:rPr>
              <a:t>with 10 mL spiked in </a:t>
            </a:r>
            <a:r>
              <a:rPr lang="en-US" sz="1800" b="1" dirty="0" smtClean="0">
                <a:solidFill>
                  <a:schemeClr val="tx1"/>
                </a:solidFill>
              </a:rPr>
              <a:t>sample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(Reverse)(Heating after) </a:t>
            </a:r>
            <a:r>
              <a:rPr lang="en-US" sz="1800" b="1" dirty="0" smtClean="0">
                <a:solidFill>
                  <a:srgbClr val="0070C0"/>
                </a:solidFill>
              </a:rPr>
              <a:t>E lysis vs ES lysis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187" y="969936"/>
            <a:ext cx="6509905" cy="293897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156739" y="1876462"/>
            <a:ext cx="878033" cy="192231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1" name="Oval 60"/>
          <p:cNvSpPr/>
          <p:nvPr/>
        </p:nvSpPr>
        <p:spPr>
          <a:xfrm>
            <a:off x="7156739" y="3539837"/>
            <a:ext cx="820884" cy="185304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8034772" y="2274432"/>
            <a:ext cx="10520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00" u="sng" dirty="0" smtClean="0">
                <a:solidFill>
                  <a:srgbClr val="C00000"/>
                </a:solidFill>
              </a:rPr>
              <a:t>Note: </a:t>
            </a:r>
          </a:p>
          <a:p>
            <a:r>
              <a:rPr lang="en-SG" sz="900" dirty="0" smtClean="0">
                <a:solidFill>
                  <a:srgbClr val="C00000"/>
                </a:solidFill>
              </a:rPr>
              <a:t>Lesser volume observed in lysis buffer-sample collection</a:t>
            </a:r>
            <a:endParaRPr lang="en-SG" sz="900" u="sng" dirty="0">
              <a:solidFill>
                <a:srgbClr val="C00000"/>
              </a:solidFill>
            </a:endParaRPr>
          </a:p>
        </p:txBody>
      </p:sp>
      <p:cxnSp>
        <p:nvCxnSpPr>
          <p:cNvPr id="12" name="Straight Arrow Connector 11"/>
          <p:cNvCxnSpPr>
            <a:endCxn id="9" idx="6"/>
          </p:cNvCxnSpPr>
          <p:nvPr/>
        </p:nvCxnSpPr>
        <p:spPr>
          <a:xfrm flipH="1" flipV="1">
            <a:off x="8034772" y="1972578"/>
            <a:ext cx="270161" cy="3032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7977624" y="3057823"/>
            <a:ext cx="298735" cy="5746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927514" y="4042654"/>
            <a:ext cx="5592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</a:rPr>
              <a:t>Able to reproduce previous results; showing that </a:t>
            </a:r>
            <a:r>
              <a:rPr lang="en-US" sz="1200" b="1" dirty="0" smtClean="0">
                <a:solidFill>
                  <a:schemeClr val="tx1"/>
                </a:solidFill>
              </a:rPr>
              <a:t>after heating </a:t>
            </a:r>
            <a:r>
              <a:rPr lang="en-US" sz="1200" dirty="0" smtClean="0">
                <a:solidFill>
                  <a:srgbClr val="0070C0"/>
                </a:solidFill>
              </a:rPr>
              <a:t>works better.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 smtClean="0">
                <a:solidFill>
                  <a:srgbClr val="0070C0"/>
                </a:solidFill>
              </a:rPr>
              <a:t>ct</a:t>
            </a:r>
            <a:r>
              <a:rPr lang="en-US" sz="1200" dirty="0" smtClean="0">
                <a:solidFill>
                  <a:srgbClr val="0070C0"/>
                </a:solidFill>
              </a:rPr>
              <a:t> difference: </a:t>
            </a:r>
            <a:r>
              <a:rPr lang="en-US" sz="1200" dirty="0">
                <a:solidFill>
                  <a:schemeClr val="tx1"/>
                </a:solidFill>
              </a:rPr>
              <a:t>D</a:t>
            </a:r>
            <a:r>
              <a:rPr lang="en-US" sz="1200" dirty="0" smtClean="0">
                <a:solidFill>
                  <a:schemeClr val="tx1"/>
                </a:solidFill>
              </a:rPr>
              <a:t>irect extraction </a:t>
            </a:r>
            <a:r>
              <a:rPr lang="en-US" sz="1200" dirty="0" smtClean="0">
                <a:solidFill>
                  <a:srgbClr val="0070C0"/>
                </a:solidFill>
              </a:rPr>
              <a:t>&amp; </a:t>
            </a:r>
            <a:r>
              <a:rPr lang="en-US" sz="1200" dirty="0" smtClean="0">
                <a:solidFill>
                  <a:schemeClr val="tx1"/>
                </a:solidFill>
              </a:rPr>
              <a:t>syringe filtration </a:t>
            </a:r>
            <a:r>
              <a:rPr lang="en-US" sz="1200" dirty="0" smtClean="0">
                <a:solidFill>
                  <a:srgbClr val="0070C0"/>
                </a:solidFill>
              </a:rPr>
              <a:t>are closer in E lysis case;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70C0"/>
                </a:solidFill>
              </a:rPr>
              <a:t>c</a:t>
            </a:r>
            <a:r>
              <a:rPr lang="en-US" sz="1200" dirty="0" err="1" smtClean="0">
                <a:solidFill>
                  <a:srgbClr val="0070C0"/>
                </a:solidFill>
              </a:rPr>
              <a:t>t</a:t>
            </a:r>
            <a:r>
              <a:rPr lang="en-US" sz="1200" dirty="0" smtClean="0">
                <a:solidFill>
                  <a:srgbClr val="0070C0"/>
                </a:solidFill>
              </a:rPr>
              <a:t> detection based on Lysis </a:t>
            </a:r>
            <a:r>
              <a:rPr lang="en-US" sz="1200" dirty="0">
                <a:solidFill>
                  <a:srgbClr val="0070C0"/>
                </a:solidFill>
              </a:rPr>
              <a:t>efficiency:  </a:t>
            </a:r>
            <a:r>
              <a:rPr lang="en-US" sz="1200" dirty="0" smtClean="0">
                <a:solidFill>
                  <a:srgbClr val="0070C0"/>
                </a:solidFill>
              </a:rPr>
              <a:t/>
            </a:r>
            <a:br>
              <a:rPr lang="en-US" sz="1200" dirty="0" smtClean="0">
                <a:solidFill>
                  <a:srgbClr val="0070C0"/>
                </a:solidFill>
              </a:rPr>
            </a:br>
            <a:r>
              <a:rPr lang="en-US" sz="1200" dirty="0" smtClean="0">
                <a:solidFill>
                  <a:schemeClr val="tx1"/>
                </a:solidFill>
              </a:rPr>
              <a:t>(1) ES </a:t>
            </a:r>
            <a:r>
              <a:rPr lang="en-US" sz="1200" dirty="0">
                <a:solidFill>
                  <a:schemeClr val="tx1"/>
                </a:solidFill>
              </a:rPr>
              <a:t>is better than E based on </a:t>
            </a:r>
            <a:r>
              <a:rPr lang="en-US" sz="1200" dirty="0" err="1">
                <a:solidFill>
                  <a:schemeClr val="tx1"/>
                </a:solidFill>
              </a:rPr>
              <a:t>ct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value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1mL usage of lysis buffer will be better for </a:t>
            </a:r>
            <a:r>
              <a:rPr lang="en-US" sz="1200" dirty="0" err="1" smtClean="0">
                <a:solidFill>
                  <a:schemeClr val="tx1"/>
                </a:solidFill>
              </a:rPr>
              <a:t>consistencyi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520422" y="4627430"/>
            <a:ext cx="12313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u="sng" dirty="0" smtClean="0">
                <a:solidFill>
                  <a:srgbClr val="0070C0"/>
                </a:solidFill>
              </a:rPr>
              <a:t>Est. Cost per mL: </a:t>
            </a:r>
            <a:r>
              <a:rPr lang="en-US" sz="1050" dirty="0" smtClean="0">
                <a:solidFill>
                  <a:schemeClr val="tx1"/>
                </a:solidFill>
              </a:rPr>
              <a:t>$0.151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662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435" y="1848259"/>
            <a:ext cx="2221635" cy="1514042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4295653" y="2970948"/>
            <a:ext cx="434419" cy="16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3732227" y="2857226"/>
            <a:ext cx="7026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00" dirty="0" smtClean="0">
                <a:solidFill>
                  <a:srgbClr val="C00000"/>
                </a:solidFill>
              </a:rPr>
              <a:t>Direct Ex</a:t>
            </a:r>
            <a:endParaRPr lang="en-SG" sz="900" dirty="0">
              <a:solidFill>
                <a:srgbClr val="C00000"/>
              </a:solidFill>
            </a:endParaRPr>
          </a:p>
        </p:txBody>
      </p:sp>
      <p:cxnSp>
        <p:nvCxnSpPr>
          <p:cNvPr id="19" name="Straight Arrow Connector 18"/>
          <p:cNvCxnSpPr>
            <a:stCxn id="22" idx="3"/>
          </p:cNvCxnSpPr>
          <p:nvPr/>
        </p:nvCxnSpPr>
        <p:spPr>
          <a:xfrm>
            <a:off x="4507619" y="2824187"/>
            <a:ext cx="349143" cy="313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3732227" y="2708771"/>
            <a:ext cx="775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C00000"/>
                </a:solidFill>
              </a:rPr>
              <a:t>0.8 &amp; 1 mL</a:t>
            </a:r>
            <a:endParaRPr lang="en-SG" sz="900" dirty="0">
              <a:solidFill>
                <a:srgbClr val="C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419885" y="2675116"/>
            <a:ext cx="546442" cy="72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3808149" y="2541766"/>
            <a:ext cx="775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C00000"/>
                </a:solidFill>
              </a:rPr>
              <a:t>0.5 mL</a:t>
            </a:r>
            <a:endParaRPr lang="en-SG" sz="900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3732227" y="2034796"/>
            <a:ext cx="775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C00000"/>
                </a:solidFill>
              </a:rPr>
              <a:t>E: SF0.2</a:t>
            </a:r>
            <a:endParaRPr lang="en-SG" sz="900" b="1" dirty="0">
              <a:solidFill>
                <a:srgbClr val="C00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967" y="1848259"/>
            <a:ext cx="2221635" cy="1514042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482605" y="2970948"/>
            <a:ext cx="434419" cy="16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5919179" y="2857226"/>
            <a:ext cx="7026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00" dirty="0" smtClean="0">
                <a:solidFill>
                  <a:srgbClr val="C00000"/>
                </a:solidFill>
              </a:rPr>
              <a:t>Direct Ex</a:t>
            </a:r>
            <a:endParaRPr lang="en-SG" sz="900" dirty="0">
              <a:solidFill>
                <a:srgbClr val="C0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6497272" y="2852454"/>
            <a:ext cx="498593" cy="103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5919179" y="2708771"/>
            <a:ext cx="775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C00000"/>
                </a:solidFill>
              </a:rPr>
              <a:t>0.8 &amp; 1 mL</a:t>
            </a:r>
            <a:endParaRPr lang="en-SG" sz="900" dirty="0">
              <a:solidFill>
                <a:srgbClr val="C0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6606837" y="2675116"/>
            <a:ext cx="546442" cy="72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5995101" y="2541766"/>
            <a:ext cx="775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C00000"/>
                </a:solidFill>
              </a:rPr>
              <a:t>0.5 mL</a:t>
            </a:r>
            <a:endParaRPr lang="en-SG" sz="900" dirty="0">
              <a:solidFill>
                <a:srgbClr val="C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5919179" y="2034796"/>
            <a:ext cx="775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C00000"/>
                </a:solidFill>
              </a:rPr>
              <a:t>E: SF0.4</a:t>
            </a:r>
            <a:endParaRPr lang="en-SG" sz="900" b="1" dirty="0">
              <a:solidFill>
                <a:srgbClr val="C00000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278" y="1848259"/>
            <a:ext cx="2192439" cy="1494145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flipV="1">
            <a:off x="2128439" y="2756030"/>
            <a:ext cx="434419" cy="16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1553652" y="2845133"/>
            <a:ext cx="7026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00" dirty="0" smtClean="0">
                <a:solidFill>
                  <a:srgbClr val="C00000"/>
                </a:solidFill>
              </a:rPr>
              <a:t>Direct Ex</a:t>
            </a:r>
            <a:endParaRPr lang="en-SG" sz="900" dirty="0">
              <a:solidFill>
                <a:srgbClr val="C00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2131745" y="2843439"/>
            <a:ext cx="546442" cy="72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1553652" y="2696678"/>
            <a:ext cx="775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C00000"/>
                </a:solidFill>
              </a:rPr>
              <a:t>0.8 &amp; 1 mL</a:t>
            </a:r>
            <a:endParaRPr lang="en-SG" sz="900" dirty="0">
              <a:solidFill>
                <a:srgbClr val="C0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2241310" y="2663023"/>
            <a:ext cx="546442" cy="72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1629574" y="2529673"/>
            <a:ext cx="775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C00000"/>
                </a:solidFill>
              </a:rPr>
              <a:t>0.5 mL</a:t>
            </a:r>
            <a:endParaRPr lang="en-SG" sz="900" dirty="0">
              <a:solidFill>
                <a:srgbClr val="C0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1553652" y="2022703"/>
            <a:ext cx="775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C00000"/>
                </a:solidFill>
              </a:rPr>
              <a:t>Direct</a:t>
            </a:r>
            <a:endParaRPr lang="en-SG" sz="900" b="1" dirty="0">
              <a:solidFill>
                <a:srgbClr val="C00000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836" y="3466105"/>
            <a:ext cx="2221635" cy="1514042"/>
          </a:xfrm>
          <a:prstGeom prst="rect">
            <a:avLst/>
          </a:prstGeom>
        </p:spPr>
      </p:pic>
      <p:cxnSp>
        <p:nvCxnSpPr>
          <p:cNvPr id="45" name="Straight Arrow Connector 44"/>
          <p:cNvCxnSpPr/>
          <p:nvPr/>
        </p:nvCxnSpPr>
        <p:spPr>
          <a:xfrm flipV="1">
            <a:off x="4247269" y="4613894"/>
            <a:ext cx="434419" cy="16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3705812" y="4488506"/>
            <a:ext cx="7026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00" dirty="0" smtClean="0">
                <a:solidFill>
                  <a:srgbClr val="0070C0"/>
                </a:solidFill>
              </a:rPr>
              <a:t>Direct Ex</a:t>
            </a:r>
            <a:endParaRPr lang="en-SG" sz="900" dirty="0">
              <a:solidFill>
                <a:srgbClr val="0070C0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4308284" y="4473378"/>
            <a:ext cx="546442" cy="72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3730191" y="4326617"/>
            <a:ext cx="775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70C0"/>
                </a:solidFill>
              </a:rPr>
              <a:t>0.8 &amp; 1 mL</a:t>
            </a:r>
            <a:endParaRPr lang="en-SG" sz="900" dirty="0">
              <a:solidFill>
                <a:srgbClr val="0070C0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4469804" y="4250018"/>
            <a:ext cx="546442" cy="72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3858068" y="4116668"/>
            <a:ext cx="775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70C0"/>
                </a:solidFill>
              </a:rPr>
              <a:t>0.5 mL</a:t>
            </a:r>
            <a:endParaRPr lang="en-SG" sz="900" dirty="0">
              <a:solidFill>
                <a:srgbClr val="0070C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3730191" y="3652642"/>
            <a:ext cx="775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0070C0"/>
                </a:solidFill>
              </a:rPr>
              <a:t>ES: SF0.2</a:t>
            </a:r>
            <a:endParaRPr lang="en-SG" sz="900" b="1" dirty="0">
              <a:solidFill>
                <a:srgbClr val="0070C0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3753" y="3466105"/>
            <a:ext cx="2221635" cy="1514042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 flipV="1">
            <a:off x="6389589" y="4599691"/>
            <a:ext cx="434419" cy="16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5848132" y="4474303"/>
            <a:ext cx="7026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00" dirty="0" smtClean="0">
                <a:solidFill>
                  <a:srgbClr val="0070C0"/>
                </a:solidFill>
              </a:rPr>
              <a:t>Direct Ex</a:t>
            </a:r>
            <a:endParaRPr lang="en-SG" sz="900" dirty="0">
              <a:solidFill>
                <a:srgbClr val="0070C0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6450604" y="4462848"/>
            <a:ext cx="502820" cy="36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6061453" y="4316957"/>
            <a:ext cx="5780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70C0"/>
                </a:solidFill>
              </a:rPr>
              <a:t>1 mL</a:t>
            </a:r>
            <a:endParaRPr lang="en-SG" sz="900" dirty="0">
              <a:solidFill>
                <a:srgbClr val="0070C0"/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6612124" y="4235635"/>
            <a:ext cx="469281" cy="74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5918311" y="4102465"/>
            <a:ext cx="8574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70C0"/>
                </a:solidFill>
              </a:rPr>
              <a:t>0.5 &amp;0.8 mL</a:t>
            </a:r>
            <a:endParaRPr lang="en-SG" sz="900" dirty="0">
              <a:solidFill>
                <a:srgbClr val="0070C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5872511" y="3638439"/>
            <a:ext cx="775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0070C0"/>
                </a:solidFill>
              </a:rPr>
              <a:t>ES: SF0.4</a:t>
            </a:r>
            <a:endParaRPr lang="en-SG" sz="900" b="1" dirty="0">
              <a:solidFill>
                <a:srgbClr val="0070C0"/>
              </a:solidFill>
            </a:endParaRPr>
          </a:p>
        </p:txBody>
      </p:sp>
      <p:sp>
        <p:nvSpPr>
          <p:cNvPr id="63" name="Google Shape;252;g121c87ed308_1_0"/>
          <p:cNvSpPr txBox="1"/>
          <p:nvPr/>
        </p:nvSpPr>
        <p:spPr>
          <a:xfrm>
            <a:off x="789709" y="112962"/>
            <a:ext cx="7629896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Membrane Filtration: Syringe </a:t>
            </a:r>
            <a:r>
              <a:rPr lang="en-US" sz="1800" b="1" dirty="0" smtClean="0">
                <a:solidFill>
                  <a:schemeClr val="tx1"/>
                </a:solidFill>
              </a:rPr>
              <a:t>filter(SF) </a:t>
            </a:r>
            <a:r>
              <a:rPr lang="en-US" sz="1800" b="1" dirty="0">
                <a:solidFill>
                  <a:schemeClr val="tx1"/>
                </a:solidFill>
              </a:rPr>
              <a:t>with 10 mL spiked in </a:t>
            </a:r>
            <a:r>
              <a:rPr lang="en-US" sz="1800" b="1" dirty="0" smtClean="0">
                <a:solidFill>
                  <a:schemeClr val="tx1"/>
                </a:solidFill>
              </a:rPr>
              <a:t>sample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(Reverse)(Heating after) </a:t>
            </a:r>
            <a:r>
              <a:rPr lang="en-US" sz="1800" b="1" dirty="0" smtClean="0">
                <a:solidFill>
                  <a:srgbClr val="0070C0"/>
                </a:solidFill>
              </a:rPr>
              <a:t>E lysis vs ES lysis </a:t>
            </a:r>
          </a:p>
        </p:txBody>
      </p:sp>
    </p:spTree>
    <p:extLst>
      <p:ext uri="{BB962C8B-B14F-4D97-AF65-F5344CB8AC3E}">
        <p14:creationId xmlns:p14="http://schemas.microsoft.com/office/powerpoint/2010/main" val="38761751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147679"/>
            <a:ext cx="7992323" cy="427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18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44" y="1126227"/>
            <a:ext cx="4134716" cy="18201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560" y="599633"/>
            <a:ext cx="2448862" cy="24585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61" y="3162252"/>
            <a:ext cx="8401539" cy="10685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6991" y="4748937"/>
            <a:ext cx="2306475" cy="322907"/>
          </a:xfrm>
          <a:prstGeom prst="rect">
            <a:avLst/>
          </a:prstGeom>
        </p:spPr>
      </p:pic>
      <p:sp>
        <p:nvSpPr>
          <p:cNvPr id="17" name="Google Shape;252;g121c87ed308_1_0"/>
          <p:cNvSpPr txBox="1"/>
          <p:nvPr/>
        </p:nvSpPr>
        <p:spPr>
          <a:xfrm>
            <a:off x="789709" y="112962"/>
            <a:ext cx="7629896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Example of air-sampling unit mentioned in article</a:t>
            </a:r>
            <a:endParaRPr lang="en-US" sz="18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1547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1680" y="1308452"/>
            <a:ext cx="690398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b="1" dirty="0" smtClean="0">
                <a:solidFill>
                  <a:schemeClr val="tx1"/>
                </a:solidFill>
              </a:rPr>
              <a:t>Membrane Filtration: Syringe filter </a:t>
            </a:r>
            <a:r>
              <a:rPr lang="en-US" dirty="0" smtClean="0">
                <a:solidFill>
                  <a:schemeClr val="tx1"/>
                </a:solidFill>
              </a:rPr>
              <a:t>with </a:t>
            </a:r>
            <a:r>
              <a:rPr lang="en-US" b="1" dirty="0" smtClean="0">
                <a:solidFill>
                  <a:schemeClr val="tx1"/>
                </a:solidFill>
              </a:rPr>
              <a:t>10 mL spiked in sample</a:t>
            </a:r>
          </a:p>
          <a:p>
            <a:pPr marL="171450" lvl="2" indent="-1714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Pore size: 0.22 µm vs 0.45 µm</a:t>
            </a:r>
          </a:p>
          <a:p>
            <a:pPr marL="171450" lvl="2" indent="-1714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E lysis buffer volume: 455 µL vs 1000 </a:t>
            </a:r>
            <a:r>
              <a:rPr lang="en-US" dirty="0">
                <a:solidFill>
                  <a:srgbClr val="0070C0"/>
                </a:solidFill>
              </a:rPr>
              <a:t>µ</a:t>
            </a:r>
            <a:r>
              <a:rPr lang="en-US" dirty="0" smtClean="0">
                <a:solidFill>
                  <a:srgbClr val="0070C0"/>
                </a:solidFill>
              </a:rPr>
              <a:t>L 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2. Membrane Filtration: Membrane filtration unit (Vacuum assisted) </a:t>
            </a:r>
            <a:r>
              <a:rPr lang="en-US" dirty="0" smtClean="0">
                <a:solidFill>
                  <a:schemeClr val="tx1"/>
                </a:solidFill>
              </a:rPr>
              <a:t>with </a:t>
            </a:r>
            <a:r>
              <a:rPr lang="en-US" b="1" dirty="0" smtClean="0">
                <a:solidFill>
                  <a:schemeClr val="tx1"/>
                </a:solidFill>
              </a:rPr>
              <a:t>500 mL Spiked in Sample</a:t>
            </a:r>
          </a:p>
          <a:p>
            <a:pPr marL="171450" lvl="2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Pore size: 0.22 </a:t>
            </a:r>
            <a:r>
              <a:rPr lang="en-US" dirty="0" smtClean="0">
                <a:solidFill>
                  <a:srgbClr val="0070C0"/>
                </a:solidFill>
              </a:rPr>
              <a:t>µm</a:t>
            </a:r>
          </a:p>
          <a:p>
            <a:pPr marL="171450" lvl="2" indent="-1714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E </a:t>
            </a:r>
            <a:r>
              <a:rPr lang="en-US" dirty="0">
                <a:solidFill>
                  <a:srgbClr val="0070C0"/>
                </a:solidFill>
              </a:rPr>
              <a:t>lysis buffer volume: </a:t>
            </a:r>
            <a:r>
              <a:rPr lang="en-US" dirty="0" smtClean="0">
                <a:solidFill>
                  <a:srgbClr val="0070C0"/>
                </a:solidFill>
              </a:rPr>
              <a:t>5mL</a:t>
            </a:r>
          </a:p>
          <a:p>
            <a:pPr marL="171450" lvl="2" indent="-1714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Membrane removal by scalpel knife</a:t>
            </a:r>
          </a:p>
          <a:p>
            <a:pPr marL="171450" lvl="2" indent="-1714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Lysis step: Pulse-Vortex contact lysis vs Soaked filter in lysis buffer  </a:t>
            </a:r>
            <a:endParaRPr lang="en-US" dirty="0">
              <a:solidFill>
                <a:srgbClr val="0070C0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en-US" dirty="0" smtClean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3. Different sample preparation</a:t>
            </a:r>
            <a:r>
              <a:rPr lang="en-US" dirty="0" smtClean="0">
                <a:solidFill>
                  <a:schemeClr val="tx1"/>
                </a:solidFill>
              </a:rPr>
              <a:t> with </a:t>
            </a:r>
            <a:r>
              <a:rPr lang="en-US" b="1" dirty="0" smtClean="0">
                <a:solidFill>
                  <a:schemeClr val="tx1"/>
                </a:solidFill>
              </a:rPr>
              <a:t>E lysis and E+SDS lysis</a:t>
            </a:r>
            <a:r>
              <a:rPr lang="en-US" dirty="0" smtClean="0">
                <a:solidFill>
                  <a:schemeClr val="tx1"/>
                </a:solidFill>
              </a:rPr>
              <a:t> for </a:t>
            </a:r>
            <a:r>
              <a:rPr lang="en-US" b="1" dirty="0" smtClean="0">
                <a:solidFill>
                  <a:schemeClr val="tx1"/>
                </a:solidFill>
              </a:rPr>
              <a:t>syringe filtration 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en-SG" dirty="0">
              <a:solidFill>
                <a:srgbClr val="0070C0"/>
              </a:solidFill>
            </a:endParaRPr>
          </a:p>
        </p:txBody>
      </p:sp>
      <p:sp>
        <p:nvSpPr>
          <p:cNvPr id="8" name="Google Shape;89;g121e735b27b_0_74"/>
          <p:cNvSpPr txBox="1">
            <a:spLocks/>
          </p:cNvSpPr>
          <p:nvPr/>
        </p:nvSpPr>
        <p:spPr>
          <a:xfrm>
            <a:off x="1083013" y="336594"/>
            <a:ext cx="3427501" cy="466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sz="2000" b="1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Progress update</a:t>
            </a:r>
            <a:endParaRPr lang="en-US" sz="2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830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AC84261F-6589-47D6-BF8E-000410C80862}"/>
              </a:ext>
            </a:extLst>
          </p:cNvPr>
          <p:cNvSpPr/>
          <p:nvPr/>
        </p:nvSpPr>
        <p:spPr>
          <a:xfrm>
            <a:off x="1835102" y="1114666"/>
            <a:ext cx="6302954" cy="33143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2" name="Google Shape;252;g121c87ed308_1_0"/>
          <p:cNvSpPr txBox="1"/>
          <p:nvPr/>
        </p:nvSpPr>
        <p:spPr>
          <a:xfrm>
            <a:off x="912662" y="105080"/>
            <a:ext cx="8231337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800" b="1" dirty="0">
                <a:solidFill>
                  <a:schemeClr val="tx1"/>
                </a:solidFill>
              </a:rPr>
              <a:t>Membrane Filtration: Syringe </a:t>
            </a:r>
            <a:r>
              <a:rPr lang="en-US" sz="1800" b="1" dirty="0" smtClean="0">
                <a:solidFill>
                  <a:schemeClr val="tx1"/>
                </a:solidFill>
              </a:rPr>
              <a:t>filter (SF) </a:t>
            </a:r>
            <a:r>
              <a:rPr lang="en-US" sz="1800" b="1" dirty="0">
                <a:solidFill>
                  <a:schemeClr val="tx1"/>
                </a:solidFill>
              </a:rPr>
              <a:t>with 10 mL spiked in sample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2054621" y="1894761"/>
            <a:ext cx="1130964" cy="54140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 smtClean="0">
                <a:solidFill>
                  <a:schemeClr val="bg2"/>
                </a:solidFill>
              </a:rPr>
              <a:t>1. Spiked in </a:t>
            </a:r>
            <a:r>
              <a:rPr lang="en-SG" sz="1000" i="1" dirty="0" smtClean="0">
                <a:solidFill>
                  <a:schemeClr val="bg2"/>
                </a:solidFill>
              </a:rPr>
              <a:t>E. coli</a:t>
            </a:r>
            <a:r>
              <a:rPr lang="en-SG" sz="1000" dirty="0" smtClean="0">
                <a:solidFill>
                  <a:schemeClr val="bg2"/>
                </a:solidFill>
              </a:rPr>
              <a:t> in 10mL </a:t>
            </a:r>
            <a:r>
              <a:rPr lang="en-SG" sz="1000" dirty="0" err="1" smtClean="0">
                <a:solidFill>
                  <a:schemeClr val="bg2"/>
                </a:solidFill>
              </a:rPr>
              <a:t>MiliQ</a:t>
            </a:r>
            <a:r>
              <a:rPr lang="en-SG" sz="1000" dirty="0" smtClean="0">
                <a:solidFill>
                  <a:schemeClr val="bg2"/>
                </a:solidFill>
              </a:rPr>
              <a:t> water 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3520327" y="2466922"/>
            <a:ext cx="11247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000" b="1" dirty="0" smtClean="0">
                <a:solidFill>
                  <a:srgbClr val="7030A0"/>
                </a:solidFill>
              </a:rPr>
              <a:t>0.2 µm</a:t>
            </a:r>
            <a:endParaRPr lang="en-SG" sz="1000" dirty="0">
              <a:solidFill>
                <a:srgbClr val="7030A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4B4C451-BCA5-4FDC-AEA2-B68511FF5C1B}"/>
              </a:ext>
            </a:extLst>
          </p:cNvPr>
          <p:cNvSpPr/>
          <p:nvPr/>
        </p:nvSpPr>
        <p:spPr>
          <a:xfrm>
            <a:off x="6095630" y="1774973"/>
            <a:ext cx="1933698" cy="1126393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1BB8FE0-208C-4978-A550-E683F03CD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792" y="2077065"/>
            <a:ext cx="1831014" cy="734055"/>
          </a:xfrm>
          <a:prstGeom prst="rect">
            <a:avLst/>
          </a:prstGeom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8153417-7BCF-44D7-8CBD-7E1E4B499866}"/>
              </a:ext>
            </a:extLst>
          </p:cNvPr>
          <p:cNvSpPr txBox="1"/>
          <p:nvPr/>
        </p:nvSpPr>
        <p:spPr>
          <a:xfrm>
            <a:off x="6078193" y="1774973"/>
            <a:ext cx="1477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800" b="1" dirty="0" err="1"/>
              <a:t>QIAamp</a:t>
            </a:r>
            <a:r>
              <a:rPr lang="en-SG" sz="800" b="1" dirty="0"/>
              <a:t> DNA mini kit consumables</a:t>
            </a:r>
            <a:endParaRPr lang="en-SG" sz="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3DA367F-76D6-45E7-B9A8-E914798D0F48}"/>
              </a:ext>
            </a:extLst>
          </p:cNvPr>
          <p:cNvSpPr/>
          <p:nvPr/>
        </p:nvSpPr>
        <p:spPr>
          <a:xfrm>
            <a:off x="1937410" y="2346379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3381925" y="1900647"/>
            <a:ext cx="1130964" cy="54140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>
                <a:solidFill>
                  <a:schemeClr val="bg2"/>
                </a:solidFill>
              </a:rPr>
              <a:t>2.  Filter </a:t>
            </a:r>
            <a:r>
              <a:rPr lang="en-SG" sz="1000" dirty="0" smtClean="0">
                <a:solidFill>
                  <a:schemeClr val="bg2"/>
                </a:solidFill>
              </a:rPr>
              <a:t>water </a:t>
            </a:r>
            <a:r>
              <a:rPr lang="en-SG" sz="1000" dirty="0">
                <a:solidFill>
                  <a:schemeClr val="bg2"/>
                </a:solidFill>
              </a:rPr>
              <a:t>sample through </a:t>
            </a:r>
            <a:r>
              <a:rPr lang="en-SG" sz="1000" dirty="0" smtClean="0">
                <a:solidFill>
                  <a:schemeClr val="bg2"/>
                </a:solidFill>
              </a:rPr>
              <a:t>syringe filter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4699489" y="1894761"/>
            <a:ext cx="1130964" cy="54140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 smtClean="0">
                <a:solidFill>
                  <a:schemeClr val="bg2"/>
                </a:solidFill>
              </a:rPr>
              <a:t>3. Filter E lysis buffer through the same filter 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5021034" y="2480881"/>
            <a:ext cx="11247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000" b="1" dirty="0" smtClean="0">
                <a:solidFill>
                  <a:srgbClr val="7030A0"/>
                </a:solidFill>
              </a:rPr>
              <a:t>455 µL</a:t>
            </a:r>
            <a:endParaRPr lang="en-SG" sz="1000" dirty="0">
              <a:solidFill>
                <a:srgbClr val="7030A0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4E4A892-5530-4A9E-8D64-D26774AD9B15}"/>
              </a:ext>
            </a:extLst>
          </p:cNvPr>
          <p:cNvSpPr/>
          <p:nvPr/>
        </p:nvSpPr>
        <p:spPr>
          <a:xfrm>
            <a:off x="5969475" y="2771817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6243990" y="1384740"/>
            <a:ext cx="1559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000" b="1" dirty="0" smtClean="0">
                <a:solidFill>
                  <a:schemeClr val="tx1"/>
                </a:solidFill>
              </a:rPr>
              <a:t>100µL</a:t>
            </a:r>
            <a:r>
              <a:rPr lang="en-SG" sz="1000" dirty="0" smtClean="0">
                <a:solidFill>
                  <a:schemeClr val="tx1"/>
                </a:solidFill>
              </a:rPr>
              <a:t> of sample is eluted out</a:t>
            </a:r>
            <a:endParaRPr lang="en-SG" sz="1000" dirty="0">
              <a:solidFill>
                <a:schemeClr val="tx1"/>
              </a:solidFill>
            </a:endParaRPr>
          </a:p>
        </p:txBody>
      </p:sp>
      <p:sp>
        <p:nvSpPr>
          <p:cNvPr id="12" name="AutoShape 12" descr="Rankam Syringe Filter, for Clinical And Laboratory, Rs 12/piece | ID:  2083205313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18357" b="16131"/>
          <a:stretch/>
        </p:blipFill>
        <p:spPr>
          <a:xfrm>
            <a:off x="3575645" y="1191816"/>
            <a:ext cx="965032" cy="632210"/>
          </a:xfrm>
          <a:prstGeom prst="rect">
            <a:avLst/>
          </a:prstGeom>
        </p:spPr>
      </p:pic>
      <p:sp>
        <p:nvSpPr>
          <p:cNvPr id="29" name="Right Arrow 28"/>
          <p:cNvSpPr/>
          <p:nvPr/>
        </p:nvSpPr>
        <p:spPr>
          <a:xfrm>
            <a:off x="3161125" y="2035339"/>
            <a:ext cx="242762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0" name="Right Arrow 29"/>
          <p:cNvSpPr/>
          <p:nvPr/>
        </p:nvSpPr>
        <p:spPr>
          <a:xfrm>
            <a:off x="4490927" y="1954013"/>
            <a:ext cx="242762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FB276BD-C726-4872-B253-210F5054ED32}"/>
              </a:ext>
            </a:extLst>
          </p:cNvPr>
          <p:cNvSpPr/>
          <p:nvPr/>
        </p:nvSpPr>
        <p:spPr>
          <a:xfrm>
            <a:off x="3280380" y="2365463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4E4A892-5530-4A9E-8D64-D26774AD9B15}"/>
              </a:ext>
            </a:extLst>
          </p:cNvPr>
          <p:cNvSpPr/>
          <p:nvPr/>
        </p:nvSpPr>
        <p:spPr>
          <a:xfrm>
            <a:off x="4631795" y="2340736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5785615" y="1918381"/>
            <a:ext cx="242762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2052368" y="3097867"/>
            <a:ext cx="1133217" cy="54140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 smtClean="0">
                <a:solidFill>
                  <a:schemeClr val="bg2"/>
                </a:solidFill>
              </a:rPr>
              <a:t>1. Grow </a:t>
            </a:r>
            <a:r>
              <a:rPr lang="en-SG" sz="1000" i="1" dirty="0" smtClean="0">
                <a:solidFill>
                  <a:schemeClr val="bg2"/>
                </a:solidFill>
              </a:rPr>
              <a:t>. </a:t>
            </a:r>
            <a:r>
              <a:rPr lang="en-SG" sz="1000" i="1" dirty="0" smtClean="0">
                <a:solidFill>
                  <a:schemeClr val="bg2"/>
                </a:solidFill>
              </a:rPr>
              <a:t>coli </a:t>
            </a:r>
            <a:r>
              <a:rPr lang="en-SG" sz="1000" dirty="0" smtClean="0">
                <a:solidFill>
                  <a:schemeClr val="bg2"/>
                </a:solidFill>
              </a:rPr>
              <a:t>on Agar Plate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3DA367F-76D6-45E7-B9A8-E914798D0F48}"/>
              </a:ext>
            </a:extLst>
          </p:cNvPr>
          <p:cNvSpPr/>
          <p:nvPr/>
        </p:nvSpPr>
        <p:spPr>
          <a:xfrm>
            <a:off x="1926213" y="3520008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en-SG" dirty="0">
              <a:solidFill>
                <a:schemeClr val="tx1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571" y="3711462"/>
            <a:ext cx="618221" cy="615768"/>
          </a:xfrm>
          <a:prstGeom prst="rect">
            <a:avLst/>
          </a:prstGeom>
        </p:spPr>
      </p:pic>
      <p:sp>
        <p:nvSpPr>
          <p:cNvPr id="44" name="Right Arrow 43"/>
          <p:cNvSpPr/>
          <p:nvPr/>
        </p:nvSpPr>
        <p:spPr>
          <a:xfrm>
            <a:off x="3142739" y="3180964"/>
            <a:ext cx="336821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3403887" y="3154749"/>
            <a:ext cx="1124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000" b="1" dirty="0" smtClean="0">
                <a:solidFill>
                  <a:schemeClr val="tx1"/>
                </a:solidFill>
              </a:rPr>
              <a:t>Bacterial Cell Counting</a:t>
            </a:r>
            <a:endParaRPr lang="en-SG" sz="1000" dirty="0">
              <a:solidFill>
                <a:schemeClr val="tx1"/>
              </a:solidFill>
            </a:endParaRPr>
          </a:p>
        </p:txBody>
      </p:sp>
      <p:sp>
        <p:nvSpPr>
          <p:cNvPr id="46" name="Right Arrow 45"/>
          <p:cNvSpPr/>
          <p:nvPr/>
        </p:nvSpPr>
        <p:spPr>
          <a:xfrm rot="5400000">
            <a:off x="6372477" y="2893387"/>
            <a:ext cx="336821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6028377" y="3152398"/>
            <a:ext cx="1593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000" b="1" dirty="0" smtClean="0">
                <a:solidFill>
                  <a:schemeClr val="tx1"/>
                </a:solidFill>
              </a:rPr>
              <a:t>qPCR detection</a:t>
            </a:r>
            <a:endParaRPr lang="en-SG" sz="10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97305" y="0"/>
            <a:ext cx="22179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1" name="TextBox 40"/>
          <p:cNvSpPr txBox="1"/>
          <p:nvPr/>
        </p:nvSpPr>
        <p:spPr>
          <a:xfrm>
            <a:off x="1774556" y="4399420"/>
            <a:ext cx="6943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0070C0"/>
                </a:solidFill>
              </a:rPr>
              <a:t>To establish filtration workflow using 0.2 SF and determine yield loss in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0070C0"/>
                </a:solidFill>
              </a:rPr>
              <a:t>To get a sense of bacterial count relative to qPCR </a:t>
            </a:r>
            <a:r>
              <a:rPr lang="en-US" sz="1200" b="1" dirty="0" err="1" smtClean="0">
                <a:solidFill>
                  <a:srgbClr val="0070C0"/>
                </a:solidFill>
              </a:rPr>
              <a:t>ct</a:t>
            </a:r>
            <a:r>
              <a:rPr lang="en-US" sz="1200" b="1" dirty="0" smtClean="0">
                <a:solidFill>
                  <a:srgbClr val="0070C0"/>
                </a:solidFill>
              </a:rPr>
              <a:t>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35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1bf38e6c-eaca-43d2-b601-e8323eee16a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sp>
        <p:nvSpPr>
          <p:cNvPr id="2" name="Rectangle 1"/>
          <p:cNvSpPr/>
          <p:nvPr/>
        </p:nvSpPr>
        <p:spPr>
          <a:xfrm>
            <a:off x="952286" y="115017"/>
            <a:ext cx="8035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800" b="1" dirty="0">
                <a:solidFill>
                  <a:schemeClr val="tx1"/>
                </a:solidFill>
              </a:rPr>
              <a:t>Membrane Filtration: Syringe </a:t>
            </a:r>
            <a:r>
              <a:rPr lang="en-US" sz="1800" b="1" dirty="0" smtClean="0">
                <a:solidFill>
                  <a:schemeClr val="tx1"/>
                </a:solidFill>
              </a:rPr>
              <a:t>filter (0.2µm) </a:t>
            </a:r>
            <a:r>
              <a:rPr lang="en-US" sz="1800" b="1" dirty="0">
                <a:solidFill>
                  <a:schemeClr val="tx1"/>
                </a:solidFill>
              </a:rPr>
              <a:t>with 10 mL </a:t>
            </a:r>
            <a:r>
              <a:rPr lang="en-US" sz="1800" b="1" dirty="0" smtClean="0">
                <a:solidFill>
                  <a:schemeClr val="tx1"/>
                </a:solidFill>
              </a:rPr>
              <a:t>water sample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5433" y="0"/>
            <a:ext cx="22179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37" y="3339682"/>
            <a:ext cx="3417335" cy="17276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236" y="3179662"/>
            <a:ext cx="5010764" cy="1508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8109" y="822356"/>
            <a:ext cx="6257260" cy="137299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542081" y="2338360"/>
            <a:ext cx="7445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0070C0"/>
                </a:solidFill>
              </a:rPr>
              <a:t>0.2µm Syringe filter (SF) was able to capture </a:t>
            </a:r>
            <a:r>
              <a:rPr lang="en-US" sz="1200" b="1" i="1" dirty="0" smtClean="0">
                <a:solidFill>
                  <a:srgbClr val="0070C0"/>
                </a:solidFill>
              </a:rPr>
              <a:t>E. coli </a:t>
            </a:r>
            <a:r>
              <a:rPr lang="en-US" sz="1200" b="1" dirty="0" smtClean="0">
                <a:solidFill>
                  <a:srgbClr val="0070C0"/>
                </a:solidFill>
              </a:rPr>
              <a:t> from 10mL of spiked in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0070C0"/>
                </a:solidFill>
              </a:rPr>
              <a:t>A greater delay was observed in medium and high titer of sample load as compared to low titer.</a:t>
            </a:r>
          </a:p>
        </p:txBody>
      </p:sp>
    </p:spTree>
    <p:extLst>
      <p:ext uri="{BB962C8B-B14F-4D97-AF65-F5344CB8AC3E}">
        <p14:creationId xmlns:p14="http://schemas.microsoft.com/office/powerpoint/2010/main" val="36630353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1bf38e6c-eaca-43d2-b601-e8323eee16a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60" y="1059316"/>
            <a:ext cx="2937996" cy="29227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08344" y="4307147"/>
            <a:ext cx="1725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 smtClean="0">
                <a:solidFill>
                  <a:srgbClr val="C00000"/>
                </a:solidFill>
              </a:rPr>
              <a:t>Calculated Total Count</a:t>
            </a:r>
            <a:r>
              <a:rPr lang="en-US" sz="1000" u="sng" dirty="0" smtClean="0"/>
              <a:t>:</a:t>
            </a:r>
          </a:p>
          <a:p>
            <a:r>
              <a:rPr lang="en-US" sz="1000" dirty="0" smtClean="0"/>
              <a:t>= 4* (7+9+19+11+8+15+8)</a:t>
            </a:r>
          </a:p>
          <a:p>
            <a:r>
              <a:rPr lang="en-US" sz="1000" dirty="0" smtClean="0"/>
              <a:t>= 4*77</a:t>
            </a:r>
          </a:p>
          <a:p>
            <a:r>
              <a:rPr lang="en-US" sz="1000" dirty="0" smtClean="0"/>
              <a:t>= 308 </a:t>
            </a:r>
          </a:p>
        </p:txBody>
      </p:sp>
      <p:sp>
        <p:nvSpPr>
          <p:cNvPr id="11" name="Right Brace 10"/>
          <p:cNvSpPr/>
          <p:nvPr/>
        </p:nvSpPr>
        <p:spPr>
          <a:xfrm rot="5400000">
            <a:off x="2932054" y="3415345"/>
            <a:ext cx="325097" cy="1458507"/>
          </a:xfrm>
          <a:prstGeom prst="rightBrace">
            <a:avLst>
              <a:gd name="adj1" fmla="val 8333"/>
              <a:gd name="adj2" fmla="val 5155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621" y="1059316"/>
            <a:ext cx="2036894" cy="2028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4280" y="1047072"/>
            <a:ext cx="2109427" cy="2041055"/>
          </a:xfrm>
          <a:prstGeom prst="rect">
            <a:avLst/>
          </a:prstGeom>
        </p:spPr>
      </p:pic>
      <p:sp>
        <p:nvSpPr>
          <p:cNvPr id="14" name="Google Shape;252;g121c87ed308_1_0"/>
          <p:cNvSpPr txBox="1"/>
          <p:nvPr/>
        </p:nvSpPr>
        <p:spPr>
          <a:xfrm>
            <a:off x="1003384" y="481819"/>
            <a:ext cx="769779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3087"/>
              </a:buClr>
              <a:buSzPts val="1600"/>
            </a:pPr>
            <a:r>
              <a:rPr lang="en-US" sz="2000" b="1" smtClean="0">
                <a:solidFill>
                  <a:srgbClr val="003087"/>
                </a:solidFill>
              </a:rPr>
              <a:t>Bacterial Counting: 1 µL, 10 µL, 100 µL volume of </a:t>
            </a:r>
            <a:r>
              <a:rPr lang="en-US" sz="2000" b="1" i="1" smtClean="0">
                <a:solidFill>
                  <a:srgbClr val="003087"/>
                </a:solidFill>
              </a:rPr>
              <a:t>E .coli </a:t>
            </a:r>
            <a:r>
              <a:rPr lang="en-US" sz="2000" b="1" smtClean="0">
                <a:solidFill>
                  <a:srgbClr val="003087"/>
                </a:solidFill>
              </a:rPr>
              <a:t>stock </a:t>
            </a:r>
            <a:endParaRPr lang="en-US" sz="2000" b="1" smtClean="0">
              <a:solidFill>
                <a:srgbClr val="0070C0"/>
              </a:solidFill>
            </a:endParaRPr>
          </a:p>
          <a:p>
            <a:pPr>
              <a:buClr>
                <a:srgbClr val="003087"/>
              </a:buClr>
              <a:buSzPts val="1600"/>
            </a:pPr>
            <a:endParaRPr sz="2000" b="1" i="0" u="none" strike="noStrike" cap="none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7727" y="3088127"/>
            <a:ext cx="1784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smtClean="0"/>
              <a:t>Plating volume: 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10µL </a:t>
            </a:r>
            <a:r>
              <a:rPr lang="en-US" sz="1200" b="1" i="1" dirty="0" smtClean="0">
                <a:solidFill>
                  <a:srgbClr val="0070C0"/>
                </a:solidFill>
              </a:rPr>
              <a:t>E.coli</a:t>
            </a:r>
            <a:r>
              <a:rPr lang="en-US" sz="1200" b="1" dirty="0" smtClean="0">
                <a:solidFill>
                  <a:srgbClr val="0070C0"/>
                </a:solidFill>
              </a:rPr>
              <a:t> stock  </a:t>
            </a:r>
            <a:r>
              <a:rPr lang="en-US" sz="1200" dirty="0" smtClean="0"/>
              <a:t>+ 90µL Media</a:t>
            </a:r>
            <a:endParaRPr lang="en-SG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916386" y="3088127"/>
            <a:ext cx="1784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smtClean="0"/>
              <a:t>Plating volume: 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100µL </a:t>
            </a:r>
            <a:r>
              <a:rPr lang="en-US" sz="1200" b="1" i="1" dirty="0" smtClean="0">
                <a:solidFill>
                  <a:srgbClr val="0070C0"/>
                </a:solidFill>
              </a:rPr>
              <a:t>E.coli</a:t>
            </a:r>
            <a:r>
              <a:rPr lang="en-US" sz="1200" b="1" dirty="0" smtClean="0">
                <a:solidFill>
                  <a:srgbClr val="0070C0"/>
                </a:solidFill>
              </a:rPr>
              <a:t> stock </a:t>
            </a:r>
            <a:endParaRPr lang="en-SG" sz="12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3211" y="4079355"/>
            <a:ext cx="1784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smtClean="0"/>
              <a:t>Plating volume: 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1µL </a:t>
            </a:r>
            <a:r>
              <a:rPr lang="en-US" sz="1200" b="1" i="1" dirty="0" smtClean="0">
                <a:solidFill>
                  <a:srgbClr val="0070C0"/>
                </a:solidFill>
              </a:rPr>
              <a:t>E.coli</a:t>
            </a:r>
            <a:r>
              <a:rPr lang="en-US" sz="1200" b="1" dirty="0" smtClean="0">
                <a:solidFill>
                  <a:srgbClr val="0070C0"/>
                </a:solidFill>
              </a:rPr>
              <a:t> stock  </a:t>
            </a:r>
            <a:r>
              <a:rPr lang="en-US" sz="1200" dirty="0" smtClean="0"/>
              <a:t>+ 99µL Media</a:t>
            </a:r>
            <a:endParaRPr lang="en-SG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4440761" y="3705050"/>
            <a:ext cx="17251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 smtClean="0">
                <a:solidFill>
                  <a:srgbClr val="C00000"/>
                </a:solidFill>
              </a:rPr>
              <a:t>Estimated Total Count:</a:t>
            </a:r>
          </a:p>
          <a:p>
            <a:r>
              <a:rPr lang="en-US" sz="1000" dirty="0" smtClean="0"/>
              <a:t>= 308 * 10</a:t>
            </a:r>
          </a:p>
          <a:p>
            <a:r>
              <a:rPr lang="en-US" sz="1000" dirty="0" smtClean="0"/>
              <a:t>= 3080</a:t>
            </a:r>
            <a:endParaRPr lang="en-SG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6976007" y="3705050"/>
            <a:ext cx="17251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 smtClean="0">
                <a:solidFill>
                  <a:srgbClr val="C00000"/>
                </a:solidFill>
              </a:rPr>
              <a:t>Estimated Total Count:</a:t>
            </a:r>
          </a:p>
          <a:p>
            <a:r>
              <a:rPr lang="en-US" sz="1000" dirty="0" smtClean="0"/>
              <a:t>= 308 * 100</a:t>
            </a:r>
          </a:p>
          <a:p>
            <a:r>
              <a:rPr lang="en-US" sz="1000" dirty="0" smtClean="0"/>
              <a:t>= 30800</a:t>
            </a:r>
            <a:endParaRPr lang="en-SG" sz="1000" dirty="0"/>
          </a:p>
        </p:txBody>
      </p:sp>
      <p:sp>
        <p:nvSpPr>
          <p:cNvPr id="2" name="Rectangle 1"/>
          <p:cNvSpPr/>
          <p:nvPr/>
        </p:nvSpPr>
        <p:spPr>
          <a:xfrm>
            <a:off x="1011760" y="134616"/>
            <a:ext cx="76894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800" b="1" dirty="0">
                <a:solidFill>
                  <a:schemeClr val="tx1"/>
                </a:solidFill>
              </a:rPr>
              <a:t>Membrane Filtration: Syringe filter with 10 mL spiked in sample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148130" y="0"/>
            <a:ext cx="22179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160511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21c87ed308_1_0"/>
          <p:cNvSpPr txBox="1"/>
          <p:nvPr/>
        </p:nvSpPr>
        <p:spPr>
          <a:xfrm>
            <a:off x="825402" y="68310"/>
            <a:ext cx="7547548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800" b="1">
                <a:solidFill>
                  <a:schemeClr val="tx1"/>
                </a:solidFill>
              </a:rPr>
              <a:t>Membrane Filtration: Syringe filter with 10 mL spiked in sample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32" name="Google Shape;252;g121c87ed308_1_0"/>
          <p:cNvSpPr txBox="1"/>
          <p:nvPr/>
        </p:nvSpPr>
        <p:spPr>
          <a:xfrm>
            <a:off x="1257153" y="391208"/>
            <a:ext cx="769779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3087"/>
              </a:buClr>
              <a:buSzPts val="1600"/>
            </a:pPr>
            <a:r>
              <a:rPr lang="en-US" sz="1600" b="1" i="0" u="none" strike="noStrike" cap="none" smtClean="0">
                <a:solidFill>
                  <a:srgbClr val="0070C0"/>
                </a:solidFill>
              </a:rPr>
              <a:t>Comparison Between direct E lysis and 0.2µm syring</a:t>
            </a:r>
            <a:r>
              <a:rPr lang="en-US" sz="1600" b="1" smtClean="0">
                <a:solidFill>
                  <a:srgbClr val="0070C0"/>
                </a:solidFill>
              </a:rPr>
              <a:t>e </a:t>
            </a:r>
            <a:r>
              <a:rPr lang="en-US" sz="1600" b="1" i="0" u="none" strike="noStrike" cap="none" smtClean="0">
                <a:solidFill>
                  <a:srgbClr val="0070C0"/>
                </a:solidFill>
              </a:rPr>
              <a:t>Filter </a:t>
            </a:r>
            <a:endParaRPr sz="1600" b="1" i="0" u="none" strike="noStrike" cap="none" dirty="0">
              <a:solidFill>
                <a:srgbClr val="0070C0"/>
              </a:solidFill>
            </a:endParaRPr>
          </a:p>
        </p:txBody>
      </p:sp>
      <p:sp>
        <p:nvSpPr>
          <p:cNvPr id="3" name="AutoShape 2" descr="blob:https://web.whatsapp.com/1bf38e6c-eaca-43d2-b601-e8323eee16a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sp>
        <p:nvSpPr>
          <p:cNvPr id="25" name="TextBox 24"/>
          <p:cNvSpPr txBox="1"/>
          <p:nvPr/>
        </p:nvSpPr>
        <p:spPr>
          <a:xfrm>
            <a:off x="7527949" y="4705335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Threshold : 100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88" y="1104903"/>
            <a:ext cx="2645811" cy="2019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964" y="1316923"/>
            <a:ext cx="579642" cy="884326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28" idx="3"/>
          </p:cNvCxnSpPr>
          <p:nvPr/>
        </p:nvCxnSpPr>
        <p:spPr>
          <a:xfrm>
            <a:off x="1880391" y="1841703"/>
            <a:ext cx="357446" cy="373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046991" y="1703203"/>
            <a:ext cx="833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 lysis</a:t>
            </a:r>
            <a:endParaRPr lang="en-SG" sz="1200" b="1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507660" y="1406433"/>
            <a:ext cx="716858" cy="697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32530" y="1375803"/>
            <a:ext cx="88647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QIAamp</a:t>
            </a:r>
            <a:endParaRPr lang="en-SG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032530" y="2000064"/>
            <a:ext cx="84786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Syringe Filter + E lysis</a:t>
            </a:r>
            <a:endParaRPr lang="en-SG" sz="1200" b="1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815430" y="2306861"/>
            <a:ext cx="585286" cy="339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38529" y="3148283"/>
            <a:ext cx="22411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Differences between direct E lysis &amp; syringe filter</a:t>
            </a:r>
            <a:r>
              <a:rPr lang="en-SG" sz="1200" dirty="0" smtClean="0"/>
              <a:t>: </a:t>
            </a:r>
            <a:r>
              <a:rPr lang="en-US" sz="1200" b="1" dirty="0" smtClean="0"/>
              <a:t>~7 </a:t>
            </a:r>
            <a:r>
              <a:rPr lang="en-US" sz="1200" b="1" dirty="0" err="1" smtClean="0"/>
              <a:t>ct</a:t>
            </a:r>
            <a:endParaRPr lang="en-US" sz="1200" b="1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1257153" y="749192"/>
            <a:ext cx="20470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High titer Sample</a:t>
            </a:r>
            <a:endParaRPr lang="en-SG" b="1" dirty="0">
              <a:solidFill>
                <a:srgbClr val="C00000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394" y="1107168"/>
            <a:ext cx="2667876" cy="203855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9539" y="1323334"/>
            <a:ext cx="536478" cy="829753"/>
          </a:xfrm>
          <a:prstGeom prst="rect">
            <a:avLst/>
          </a:prstGeom>
        </p:spPr>
      </p:pic>
      <p:cxnSp>
        <p:nvCxnSpPr>
          <p:cNvPr id="41" name="Straight Arrow Connector 40"/>
          <p:cNvCxnSpPr>
            <a:stCxn id="42" idx="3"/>
          </p:cNvCxnSpPr>
          <p:nvPr/>
        </p:nvCxnSpPr>
        <p:spPr>
          <a:xfrm>
            <a:off x="4441231" y="1895296"/>
            <a:ext cx="584433" cy="3059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69891" y="1756796"/>
            <a:ext cx="6713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 lysis</a:t>
            </a:r>
            <a:endParaRPr lang="en-SG" sz="1200" b="1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4426950" y="1701355"/>
            <a:ext cx="598714" cy="499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758797" y="1447154"/>
            <a:ext cx="88647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QIAamp</a:t>
            </a:r>
            <a:endParaRPr lang="en-SG" sz="12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3767730" y="2070312"/>
            <a:ext cx="8231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Syringe Filter + E lysis</a:t>
            </a:r>
            <a:endParaRPr lang="en-SG" sz="1200" b="1" dirty="0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4379254" y="2327949"/>
            <a:ext cx="761134" cy="400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438603" y="3167270"/>
            <a:ext cx="25372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Differences between direct </a:t>
            </a:r>
            <a:r>
              <a:rPr lang="en-US" sz="1200" dirty="0" smtClean="0"/>
              <a:t>E lysis </a:t>
            </a:r>
            <a:r>
              <a:rPr lang="en-US" sz="1200" dirty="0"/>
              <a:t>&amp; syringe filter</a:t>
            </a:r>
            <a:r>
              <a:rPr lang="en-SG" sz="1200" dirty="0"/>
              <a:t>: </a:t>
            </a:r>
            <a:r>
              <a:rPr lang="en-US" sz="1200" b="1" dirty="0"/>
              <a:t>~7 </a:t>
            </a:r>
            <a:r>
              <a:rPr lang="en-US" sz="1200" b="1" dirty="0" err="1"/>
              <a:t>ct</a:t>
            </a:r>
            <a:endParaRPr lang="en-US" sz="12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641867" y="756989"/>
            <a:ext cx="20470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Medium titer Sample</a:t>
            </a:r>
            <a:endParaRPr lang="en-SG" b="1" dirty="0">
              <a:solidFill>
                <a:srgbClr val="C00000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821" y="1104903"/>
            <a:ext cx="2542456" cy="2099259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1913" y="1342506"/>
            <a:ext cx="540575" cy="839314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6325871" y="750087"/>
            <a:ext cx="20470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Low titer Sample</a:t>
            </a:r>
            <a:endParaRPr lang="en-SG" b="1" dirty="0">
              <a:solidFill>
                <a:srgbClr val="C00000"/>
              </a:solidFill>
            </a:endParaRPr>
          </a:p>
        </p:txBody>
      </p:sp>
      <p:cxnSp>
        <p:nvCxnSpPr>
          <p:cNvPr id="71" name="Straight Arrow Connector 70"/>
          <p:cNvCxnSpPr>
            <a:stCxn id="72" idx="3"/>
          </p:cNvCxnSpPr>
          <p:nvPr/>
        </p:nvCxnSpPr>
        <p:spPr>
          <a:xfrm>
            <a:off x="7032868" y="1850012"/>
            <a:ext cx="788919" cy="455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361528" y="1711512"/>
            <a:ext cx="6713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 lysis</a:t>
            </a:r>
            <a:endParaRPr lang="en-SG" sz="1200" b="1" dirty="0"/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7018587" y="1656071"/>
            <a:ext cx="803200" cy="671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350434" y="1401870"/>
            <a:ext cx="88647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QIAamp</a:t>
            </a:r>
            <a:endParaRPr lang="en-SG" sz="12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6359367" y="2025028"/>
            <a:ext cx="8231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Syringe Filter + E lysis</a:t>
            </a:r>
            <a:endParaRPr lang="en-SG" sz="1200" b="1" dirty="0"/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6970891" y="2282665"/>
            <a:ext cx="1039555" cy="400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6222059" y="3233580"/>
            <a:ext cx="25372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Differences between direct </a:t>
            </a:r>
            <a:r>
              <a:rPr lang="en-US" sz="1200" dirty="0" smtClean="0"/>
              <a:t>E lysis </a:t>
            </a:r>
            <a:r>
              <a:rPr lang="en-US" sz="1200" dirty="0"/>
              <a:t>&amp; syringe filter</a:t>
            </a:r>
            <a:r>
              <a:rPr lang="en-SG" sz="1200" dirty="0"/>
              <a:t>: </a:t>
            </a:r>
            <a:r>
              <a:rPr lang="en-US" sz="1200" b="1" dirty="0" smtClean="0"/>
              <a:t>~5 </a:t>
            </a:r>
            <a:r>
              <a:rPr lang="en-US" sz="1200" b="1" dirty="0" err="1"/>
              <a:t>ct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1042171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AC84261F-6589-47D6-BF8E-000410C80862}"/>
              </a:ext>
            </a:extLst>
          </p:cNvPr>
          <p:cNvSpPr/>
          <p:nvPr/>
        </p:nvSpPr>
        <p:spPr>
          <a:xfrm>
            <a:off x="1640037" y="1100406"/>
            <a:ext cx="6435761" cy="33143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2" name="Google Shape;252;g121c87ed308_1_0"/>
          <p:cNvSpPr txBox="1"/>
          <p:nvPr/>
        </p:nvSpPr>
        <p:spPr>
          <a:xfrm>
            <a:off x="912663" y="105080"/>
            <a:ext cx="7870802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3087"/>
              </a:buClr>
              <a:buSzPts val="1600"/>
            </a:pPr>
            <a:r>
              <a:rPr lang="en-US" sz="2000" b="1" dirty="0">
                <a:solidFill>
                  <a:schemeClr val="tx1"/>
                </a:solidFill>
              </a:rPr>
              <a:t>Membrane Filtration: Syringe filter with 10 mL spiked in sample</a:t>
            </a:r>
          </a:p>
          <a:p>
            <a:pPr algn="ctr">
              <a:buClr>
                <a:srgbClr val="003087"/>
              </a:buClr>
              <a:buSzPts val="1600"/>
            </a:pPr>
            <a:r>
              <a:rPr lang="en-US" sz="2000" b="1" dirty="0" smtClean="0">
                <a:solidFill>
                  <a:srgbClr val="003087"/>
                </a:solidFill>
              </a:rPr>
              <a:t>(</a:t>
            </a:r>
            <a:r>
              <a:rPr lang="en-US" sz="2000" b="1" dirty="0">
                <a:solidFill>
                  <a:srgbClr val="003087"/>
                </a:solidFill>
              </a:rPr>
              <a:t>0.2µm </a:t>
            </a:r>
            <a:r>
              <a:rPr lang="en-US" sz="2000" b="1" dirty="0" smtClean="0">
                <a:solidFill>
                  <a:srgbClr val="003087"/>
                </a:solidFill>
              </a:rPr>
              <a:t>&amp; 0.45µm)</a:t>
            </a:r>
            <a:endParaRPr sz="1600" b="1" i="0" u="none" strike="noStrike" cap="none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1737283" y="1880501"/>
            <a:ext cx="1235986" cy="54140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 smtClean="0">
                <a:solidFill>
                  <a:schemeClr val="bg2"/>
                </a:solidFill>
              </a:rPr>
              <a:t>1. Spiked in </a:t>
            </a:r>
            <a:r>
              <a:rPr lang="en-SG" sz="1000" i="1" dirty="0" smtClean="0">
                <a:solidFill>
                  <a:schemeClr val="bg2"/>
                </a:solidFill>
              </a:rPr>
              <a:t>E. coli</a:t>
            </a:r>
            <a:r>
              <a:rPr lang="en-SG" sz="1000" dirty="0" smtClean="0">
                <a:solidFill>
                  <a:schemeClr val="bg2"/>
                </a:solidFill>
              </a:rPr>
              <a:t> in 10mLMiliQ water 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3169609" y="2452662"/>
            <a:ext cx="1263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000" dirty="0" smtClean="0">
                <a:solidFill>
                  <a:schemeClr val="tx1"/>
                </a:solidFill>
              </a:rPr>
              <a:t>Either </a:t>
            </a:r>
          </a:p>
          <a:p>
            <a:pPr algn="ctr"/>
            <a:r>
              <a:rPr lang="en-SG" sz="1000" b="1" u="sng" dirty="0" smtClean="0">
                <a:solidFill>
                  <a:srgbClr val="FF0000"/>
                </a:solidFill>
              </a:rPr>
              <a:t>0.2 µm </a:t>
            </a:r>
            <a:r>
              <a:rPr lang="en-SG" sz="1000" b="1" u="sng" dirty="0" smtClean="0">
                <a:solidFill>
                  <a:schemeClr val="tx1"/>
                </a:solidFill>
              </a:rPr>
              <a:t>or </a:t>
            </a:r>
            <a:r>
              <a:rPr lang="en-SG" sz="1000" b="1" u="sng" dirty="0">
                <a:solidFill>
                  <a:srgbClr val="FF0000"/>
                </a:solidFill>
              </a:rPr>
              <a:t>0.45 µm</a:t>
            </a:r>
            <a:endParaRPr lang="en-SG" sz="1000" u="sng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4B4C451-BCA5-4FDC-AEA2-B68511FF5C1B}"/>
              </a:ext>
            </a:extLst>
          </p:cNvPr>
          <p:cNvSpPr/>
          <p:nvPr/>
        </p:nvSpPr>
        <p:spPr>
          <a:xfrm>
            <a:off x="5883314" y="1760713"/>
            <a:ext cx="1933698" cy="1126393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1BB8FE0-208C-4978-A550-E683F03CD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476" y="2062805"/>
            <a:ext cx="1831014" cy="734055"/>
          </a:xfrm>
          <a:prstGeom prst="rect">
            <a:avLst/>
          </a:prstGeom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8153417-7BCF-44D7-8CBD-7E1E4B499866}"/>
              </a:ext>
            </a:extLst>
          </p:cNvPr>
          <p:cNvSpPr txBox="1"/>
          <p:nvPr/>
        </p:nvSpPr>
        <p:spPr>
          <a:xfrm>
            <a:off x="5865877" y="1760713"/>
            <a:ext cx="1477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800" b="1" dirty="0" err="1"/>
              <a:t>QIAamp</a:t>
            </a:r>
            <a:r>
              <a:rPr lang="en-SG" sz="800" b="1" dirty="0"/>
              <a:t> DNA mini kit consumables</a:t>
            </a:r>
            <a:endParaRPr lang="en-SG" sz="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3DA367F-76D6-45E7-B9A8-E914798D0F48}"/>
              </a:ext>
            </a:extLst>
          </p:cNvPr>
          <p:cNvSpPr/>
          <p:nvPr/>
        </p:nvSpPr>
        <p:spPr>
          <a:xfrm>
            <a:off x="1725094" y="2332119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3169609" y="1886387"/>
            <a:ext cx="1130964" cy="54140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>
                <a:solidFill>
                  <a:schemeClr val="bg2"/>
                </a:solidFill>
              </a:rPr>
              <a:t>2.  Filter </a:t>
            </a:r>
            <a:r>
              <a:rPr lang="en-SG" sz="1000" dirty="0" smtClean="0">
                <a:solidFill>
                  <a:schemeClr val="bg2"/>
                </a:solidFill>
              </a:rPr>
              <a:t>water </a:t>
            </a:r>
            <a:r>
              <a:rPr lang="en-SG" sz="1000" dirty="0">
                <a:solidFill>
                  <a:schemeClr val="bg2"/>
                </a:solidFill>
              </a:rPr>
              <a:t>sample through </a:t>
            </a:r>
            <a:r>
              <a:rPr lang="en-SG" sz="1000" dirty="0" smtClean="0">
                <a:solidFill>
                  <a:schemeClr val="bg2"/>
                </a:solidFill>
              </a:rPr>
              <a:t>syringe filter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4487173" y="1880501"/>
            <a:ext cx="1130964" cy="54140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 smtClean="0">
                <a:solidFill>
                  <a:schemeClr val="bg2"/>
                </a:solidFill>
              </a:rPr>
              <a:t>3. Filter E lysis buffer through the same filter 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4487173" y="2481054"/>
            <a:ext cx="1283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000" dirty="0">
                <a:solidFill>
                  <a:schemeClr val="tx1"/>
                </a:solidFill>
              </a:rPr>
              <a:t>Either </a:t>
            </a:r>
            <a:endParaRPr lang="en-SG" sz="1000" dirty="0" smtClean="0">
              <a:solidFill>
                <a:schemeClr val="tx1"/>
              </a:solidFill>
            </a:endParaRPr>
          </a:p>
          <a:p>
            <a:pPr algn="ctr"/>
            <a:r>
              <a:rPr lang="en-SG" sz="1000" b="1" u="sng" dirty="0" smtClean="0">
                <a:solidFill>
                  <a:srgbClr val="FF0000"/>
                </a:solidFill>
              </a:rPr>
              <a:t>455 µL </a:t>
            </a:r>
            <a:r>
              <a:rPr lang="en-SG" sz="1000" b="1" u="sng" dirty="0">
                <a:solidFill>
                  <a:schemeClr val="tx1"/>
                </a:solidFill>
              </a:rPr>
              <a:t>or </a:t>
            </a:r>
            <a:r>
              <a:rPr lang="en-SG" sz="1000" b="1" u="sng" dirty="0" smtClean="0">
                <a:solidFill>
                  <a:srgbClr val="FF0000"/>
                </a:solidFill>
              </a:rPr>
              <a:t>1000 </a:t>
            </a:r>
            <a:r>
              <a:rPr lang="en-SG" sz="1000" b="1" u="sng" dirty="0">
                <a:solidFill>
                  <a:srgbClr val="FF0000"/>
                </a:solidFill>
              </a:rPr>
              <a:t>µL</a:t>
            </a:r>
            <a:endParaRPr lang="en-SG" sz="1000" u="sng" dirty="0">
              <a:solidFill>
                <a:srgbClr val="FF0000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4E4A892-5530-4A9E-8D64-D26774AD9B15}"/>
              </a:ext>
            </a:extLst>
          </p:cNvPr>
          <p:cNvSpPr/>
          <p:nvPr/>
        </p:nvSpPr>
        <p:spPr>
          <a:xfrm>
            <a:off x="5757159" y="2757557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6211613" y="1340202"/>
            <a:ext cx="1505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000" b="1" dirty="0" smtClean="0">
                <a:solidFill>
                  <a:schemeClr val="tx1"/>
                </a:solidFill>
              </a:rPr>
              <a:t>100µL</a:t>
            </a:r>
            <a:r>
              <a:rPr lang="en-SG" sz="1000" dirty="0" smtClean="0">
                <a:solidFill>
                  <a:schemeClr val="tx1"/>
                </a:solidFill>
              </a:rPr>
              <a:t> of sample is eluted out</a:t>
            </a:r>
            <a:endParaRPr lang="en-SG" sz="1000" dirty="0">
              <a:solidFill>
                <a:schemeClr val="tx1"/>
              </a:solidFill>
            </a:endParaRPr>
          </a:p>
        </p:txBody>
      </p:sp>
      <p:sp>
        <p:nvSpPr>
          <p:cNvPr id="12" name="AutoShape 12" descr="Rankam Syringe Filter, for Clinical And Laboratory, Rs 12/piece | ID:  2083205313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18357" b="16131"/>
          <a:stretch/>
        </p:blipFill>
        <p:spPr>
          <a:xfrm>
            <a:off x="3363329" y="1177556"/>
            <a:ext cx="965032" cy="632210"/>
          </a:xfrm>
          <a:prstGeom prst="rect">
            <a:avLst/>
          </a:prstGeom>
        </p:spPr>
      </p:pic>
      <p:sp>
        <p:nvSpPr>
          <p:cNvPr id="29" name="Right Arrow 28"/>
          <p:cNvSpPr/>
          <p:nvPr/>
        </p:nvSpPr>
        <p:spPr>
          <a:xfrm>
            <a:off x="2948809" y="2021079"/>
            <a:ext cx="242762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0" name="Right Arrow 29"/>
          <p:cNvSpPr/>
          <p:nvPr/>
        </p:nvSpPr>
        <p:spPr>
          <a:xfrm>
            <a:off x="4278611" y="1939753"/>
            <a:ext cx="242762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FB276BD-C726-4872-B253-210F5054ED32}"/>
              </a:ext>
            </a:extLst>
          </p:cNvPr>
          <p:cNvSpPr/>
          <p:nvPr/>
        </p:nvSpPr>
        <p:spPr>
          <a:xfrm>
            <a:off x="3068064" y="2351203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4E4A892-5530-4A9E-8D64-D26774AD9B15}"/>
              </a:ext>
            </a:extLst>
          </p:cNvPr>
          <p:cNvSpPr/>
          <p:nvPr/>
        </p:nvSpPr>
        <p:spPr>
          <a:xfrm>
            <a:off x="4419479" y="2326476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en-SG" dirty="0">
              <a:solidFill>
                <a:schemeClr val="tx1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5573299" y="1904121"/>
            <a:ext cx="242762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526AFE2-5BEA-489A-9F82-8552EFD4CA37}"/>
              </a:ext>
            </a:extLst>
          </p:cNvPr>
          <p:cNvSpPr/>
          <p:nvPr/>
        </p:nvSpPr>
        <p:spPr>
          <a:xfrm>
            <a:off x="1840052" y="3083607"/>
            <a:ext cx="1133217" cy="54140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 smtClean="0">
                <a:solidFill>
                  <a:schemeClr val="bg2"/>
                </a:solidFill>
              </a:rPr>
              <a:t>1. Grow </a:t>
            </a:r>
            <a:r>
              <a:rPr lang="en-SG" sz="1000" i="1" dirty="0" smtClean="0">
                <a:solidFill>
                  <a:schemeClr val="bg2"/>
                </a:solidFill>
              </a:rPr>
              <a:t>E. coli </a:t>
            </a:r>
            <a:r>
              <a:rPr lang="en-SG" sz="1000" dirty="0" smtClean="0">
                <a:solidFill>
                  <a:schemeClr val="bg2"/>
                </a:solidFill>
              </a:rPr>
              <a:t>on Agar Plate</a:t>
            </a:r>
            <a:endParaRPr lang="en-SG" sz="1000" dirty="0">
              <a:solidFill>
                <a:schemeClr val="bg2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3DA367F-76D6-45E7-B9A8-E914798D0F48}"/>
              </a:ext>
            </a:extLst>
          </p:cNvPr>
          <p:cNvSpPr/>
          <p:nvPr/>
        </p:nvSpPr>
        <p:spPr>
          <a:xfrm>
            <a:off x="1713897" y="3505748"/>
            <a:ext cx="252309" cy="238528"/>
          </a:xfrm>
          <a:prstGeom prst="ellipse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en-SG" dirty="0">
              <a:solidFill>
                <a:schemeClr val="tx1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255" y="3697202"/>
            <a:ext cx="618221" cy="615768"/>
          </a:xfrm>
          <a:prstGeom prst="rect">
            <a:avLst/>
          </a:prstGeom>
        </p:spPr>
      </p:pic>
      <p:sp>
        <p:nvSpPr>
          <p:cNvPr id="44" name="Right Arrow 43"/>
          <p:cNvSpPr/>
          <p:nvPr/>
        </p:nvSpPr>
        <p:spPr>
          <a:xfrm>
            <a:off x="2930423" y="3166704"/>
            <a:ext cx="336821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3191571" y="3140489"/>
            <a:ext cx="1124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000" b="1" dirty="0" smtClean="0">
                <a:solidFill>
                  <a:schemeClr val="tx1"/>
                </a:solidFill>
              </a:rPr>
              <a:t>Bacterial Cell Counting</a:t>
            </a:r>
            <a:endParaRPr lang="en-SG" sz="1000" dirty="0">
              <a:solidFill>
                <a:schemeClr val="tx1"/>
              </a:solidFill>
            </a:endParaRPr>
          </a:p>
        </p:txBody>
      </p:sp>
      <p:sp>
        <p:nvSpPr>
          <p:cNvPr id="46" name="Right Arrow 45"/>
          <p:cNvSpPr/>
          <p:nvPr/>
        </p:nvSpPr>
        <p:spPr>
          <a:xfrm rot="5400000">
            <a:off x="6160161" y="2879127"/>
            <a:ext cx="336821" cy="2339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C738FC1-6C1D-45D3-ADF2-0759A6AB3668}"/>
              </a:ext>
            </a:extLst>
          </p:cNvPr>
          <p:cNvSpPr txBox="1"/>
          <p:nvPr/>
        </p:nvSpPr>
        <p:spPr>
          <a:xfrm>
            <a:off x="5816061" y="3138138"/>
            <a:ext cx="1593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000" b="1" dirty="0" smtClean="0">
                <a:solidFill>
                  <a:schemeClr val="tx1"/>
                </a:solidFill>
              </a:rPr>
              <a:t>qPCR detection</a:t>
            </a:r>
            <a:endParaRPr lang="en-SG" sz="10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9417" y="0"/>
            <a:ext cx="22179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1" name="TextBox 40"/>
          <p:cNvSpPr txBox="1"/>
          <p:nvPr/>
        </p:nvSpPr>
        <p:spPr>
          <a:xfrm>
            <a:off x="1621640" y="4455509"/>
            <a:ext cx="7503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0070C0"/>
                </a:solidFill>
              </a:rPr>
              <a:t>To compare filtration workflow using 0.2 &amp; 0.4um SF and determine yield loss in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0070C0"/>
                </a:solidFill>
              </a:rPr>
              <a:t>To assess the performance of using different volume of E lysis buffer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0070C0"/>
                </a:solidFill>
              </a:rPr>
              <a:t>To get a sense of bacterial count relative to qPCR </a:t>
            </a:r>
            <a:r>
              <a:rPr lang="en-US" sz="1200" b="1" dirty="0" err="1" smtClean="0">
                <a:solidFill>
                  <a:srgbClr val="0070C0"/>
                </a:solidFill>
              </a:rPr>
              <a:t>ct</a:t>
            </a:r>
            <a:r>
              <a:rPr lang="en-US" sz="1200" b="1" dirty="0" smtClean="0">
                <a:solidFill>
                  <a:srgbClr val="0070C0"/>
                </a:solidFill>
              </a:rPr>
              <a:t>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233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1bf38e6c-eaca-43d2-b601-e8323eee16a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sp>
        <p:nvSpPr>
          <p:cNvPr id="2" name="Rectangle 1"/>
          <p:cNvSpPr/>
          <p:nvPr/>
        </p:nvSpPr>
        <p:spPr>
          <a:xfrm>
            <a:off x="952286" y="115017"/>
            <a:ext cx="8035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800" b="1" dirty="0">
                <a:solidFill>
                  <a:schemeClr val="tx1"/>
                </a:solidFill>
              </a:rPr>
              <a:t>Membrane Filtration: Syringe </a:t>
            </a:r>
            <a:r>
              <a:rPr lang="en-US" sz="1800" b="1" dirty="0" smtClean="0">
                <a:solidFill>
                  <a:schemeClr val="tx1"/>
                </a:solidFill>
              </a:rPr>
              <a:t>filter(SF) (0.2µm </a:t>
            </a:r>
            <a:r>
              <a:rPr lang="en-US" sz="1800" b="1" dirty="0">
                <a:solidFill>
                  <a:schemeClr val="tx1"/>
                </a:solidFill>
              </a:rPr>
              <a:t>&amp; 0.4µm) with 10 mL </a:t>
            </a:r>
            <a:r>
              <a:rPr lang="en-US" sz="1800" b="1" dirty="0" smtClean="0">
                <a:solidFill>
                  <a:schemeClr val="tx1"/>
                </a:solidFill>
              </a:rPr>
              <a:t>water sample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9417" y="0"/>
            <a:ext cx="22179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TextBox 13"/>
          <p:cNvSpPr txBox="1"/>
          <p:nvPr/>
        </p:nvSpPr>
        <p:spPr>
          <a:xfrm>
            <a:off x="1247183" y="4138526"/>
            <a:ext cx="7445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0070C0"/>
                </a:solidFill>
              </a:rPr>
              <a:t>An increased volume of lysis buffer shows improvement in overall extraction yield of 0.4 SF and not 0.2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rgbClr val="0070C0"/>
                </a:solidFill>
              </a:rPr>
              <a:t>The use of 0.4 SF shows better performance in extracting low titer load of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70C0"/>
                </a:solidFill>
              </a:rPr>
              <a:t>A greater delay was observed in medium and high titer of sample load as compared to low titer</a:t>
            </a:r>
            <a:r>
              <a:rPr lang="en-US" sz="1200" b="1" dirty="0" smtClean="0">
                <a:solidFill>
                  <a:srgbClr val="0070C0"/>
                </a:solidFill>
              </a:rPr>
              <a:t>.</a:t>
            </a:r>
            <a:endParaRPr lang="en-US" sz="1200" b="1" dirty="0">
              <a:solidFill>
                <a:srgbClr val="0070C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432" y="566529"/>
            <a:ext cx="4979894" cy="347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27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STAR PPT Template 10042012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11993</TotalTime>
  <Words>2682</Words>
  <Application>Microsoft Office PowerPoint</Application>
  <PresentationFormat>On-screen Show (16:9)</PresentationFormat>
  <Paragraphs>406</Paragraphs>
  <Slides>27</Slides>
  <Notes>22</Notes>
  <HiddenSlides>18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Open Sans</vt:lpstr>
      <vt:lpstr>Arial</vt:lpstr>
      <vt:lpstr>Cambria Math</vt:lpstr>
      <vt:lpstr>ASTAR PPT Template 10042012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Remarks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ASTAR CORP COMMS</dc:creator>
  <cp:lastModifiedBy>Ken LIOU Cheng Kang</cp:lastModifiedBy>
  <cp:revision>113</cp:revision>
  <cp:lastPrinted>2022-05-11T03:26:28Z</cp:lastPrinted>
  <dcterms:created xsi:type="dcterms:W3CDTF">2014-03-27T05:25:01Z</dcterms:created>
  <dcterms:modified xsi:type="dcterms:W3CDTF">2022-05-20T10:42:38Z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0x0101007975D056328F844E94736683623D6AFD</vt:lpwstr>
  </property>
</Properties>
</file>