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8" r:id="rId3"/>
    <p:sldId id="285" r:id="rId4"/>
    <p:sldId id="284" r:id="rId5"/>
    <p:sldId id="278" r:id="rId6"/>
    <p:sldId id="283" r:id="rId7"/>
    <p:sldId id="286" r:id="rId8"/>
    <p:sldId id="287" r:id="rId9"/>
    <p:sldId id="275" r:id="rId10"/>
    <p:sldId id="276" r:id="rId11"/>
    <p:sldId id="277" r:id="rId1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ILIRlwkJ9yCf4rqzqC5xX+Hf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D4"/>
    <a:srgbClr val="FF99FF"/>
    <a:srgbClr val="62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4" autoAdjust="0"/>
  </p:normalViewPr>
  <p:slideViewPr>
    <p:cSldViewPr snapToGrid="0">
      <p:cViewPr varScale="1">
        <p:scale>
          <a:sx n="85" d="100"/>
          <a:sy n="85" d="100"/>
        </p:scale>
        <p:origin x="9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e735b2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e735b2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21e735b27b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375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35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e735b2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e735b2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RC -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Regenerated cellulose (RC):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made from pure cellulose without wetting agents. Chemical resistance to a wide variety of solvents. High wet strength. Hydrophilic, so suitable for aqueous and organic samples. Very low protein binding capacity. pH range ~3-12.</a:t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PES - Hydrophilic, stable in low pH, have low levels of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extractables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exhibit low protein binding, making them suitable for many aqueous and organic solvents. PES membranes allow higher liquid flow than PTFE. Temperature resistant. pH range ~3-14 (sometimes quoted as 1-14).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https://www.emdmillipore.com/Web-US-Site/en_CA/-/USD/ShowDocument-Pronet?ProductSKU=MM_NF-GSWP04700&amp;DocumentId=201306.9737.ProNet</a:t>
            </a:r>
            <a:b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121e735b27b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43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8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59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20ul of culture was spiked into 4ml of culture. =</a:t>
            </a:r>
            <a:r>
              <a:rPr lang="en-US" baseline="0" dirty="0" smtClean="0"/>
              <a:t> 100ul culture. </a:t>
            </a:r>
            <a:br>
              <a:rPr lang="en-US" baseline="0" dirty="0" smtClean="0"/>
            </a:br>
            <a:r>
              <a:rPr lang="en-US" baseline="0" dirty="0" smtClean="0"/>
              <a:t>To compare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yield extracted, the volume of lysis tested was 455ul and 1ml.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Conclusion: Using 0.4um Filter flushed with 1ml of lysis buffer gave the best results. </a:t>
            </a:r>
            <a:br>
              <a:rPr lang="en-US" baseline="0" dirty="0" smtClean="0"/>
            </a:br>
            <a:r>
              <a:rPr lang="en-US" sz="1200" dirty="0" smtClean="0"/>
              <a:t>Further optimization can be carried out by increasing the contact time of the lysis buffer with the membrane.</a:t>
            </a:r>
            <a:br>
              <a:rPr lang="en-US" sz="1200" dirty="0" smtClean="0"/>
            </a:br>
            <a:r>
              <a:rPr lang="en-US" sz="1200" dirty="0" smtClean="0"/>
              <a:t> (Use a larger volume of lysis buffer or let the lysis buffer stay on the membrane for a certain time before flushing out)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84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Conclusion:</a:t>
            </a:r>
            <a:r>
              <a:rPr lang="en-US" baseline="0" dirty="0" smtClean="0"/>
              <a:t> Adding the different chemicals did not make significant changes to the original lysis buffer in terms of extraction efficiency.</a:t>
            </a:r>
            <a:br>
              <a:rPr lang="en-US" baseline="0" dirty="0" smtClean="0"/>
            </a:br>
            <a:r>
              <a:rPr lang="en-US" baseline="0" dirty="0" smtClean="0"/>
              <a:t>Heating the lysis buffer at 80</a:t>
            </a:r>
            <a:r>
              <a:rPr lang="en-US" baseline="30000" dirty="0" smtClean="0"/>
              <a:t>o</a:t>
            </a:r>
            <a:r>
              <a:rPr lang="en-US" baseline="0" dirty="0" smtClean="0"/>
              <a:t>c shows a slightly lower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 as compared to room temp.  </a:t>
            </a: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60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741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Conclusion: Heating the lysis</a:t>
            </a:r>
            <a:r>
              <a:rPr lang="en-US" baseline="0" dirty="0" smtClean="0"/>
              <a:t> buffer before flushing did not make significant differences to the amount of E. coli captured. </a:t>
            </a: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246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94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page">
  <p:cSld name="2_Content p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403350" y="1178913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1403350" y="1674491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1403350" y="218168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1403350" y="2681555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5"/>
          </p:nvPr>
        </p:nvSpPr>
        <p:spPr>
          <a:xfrm>
            <a:off x="6732588" y="1178912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6"/>
          </p:nvPr>
        </p:nvSpPr>
        <p:spPr>
          <a:xfrm>
            <a:off x="6732588" y="1674491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7"/>
          </p:nvPr>
        </p:nvSpPr>
        <p:spPr>
          <a:xfrm>
            <a:off x="6732588" y="2181686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 i="0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8"/>
          </p:nvPr>
        </p:nvSpPr>
        <p:spPr>
          <a:xfrm>
            <a:off x="6732588" y="2681555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9"/>
          </p:nvPr>
        </p:nvSpPr>
        <p:spPr>
          <a:xfrm>
            <a:off x="1403350" y="316152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3"/>
          </p:nvPr>
        </p:nvSpPr>
        <p:spPr>
          <a:xfrm>
            <a:off x="6732588" y="3158084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99592" y="336411"/>
            <a:ext cx="7920880" cy="4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4969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Divider">
  <p:cSld name="4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11560" y="1275606"/>
            <a:ext cx="5492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Open Sans"/>
              <a:buNone/>
              <a:defRPr sz="280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ack Cover">
  <p:cSld name="6_Back 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>
            <a:off x="4660760" y="1995686"/>
            <a:ext cx="2009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4711579" y="2836934"/>
            <a:ext cx="14029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www.a-star.edu.sg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1"/>
          <p:cNvCxnSpPr/>
          <p:nvPr/>
        </p:nvCxnSpPr>
        <p:spPr>
          <a:xfrm>
            <a:off x="4788024" y="2787774"/>
            <a:ext cx="1800200" cy="0"/>
          </a:xfrm>
          <a:prstGeom prst="straightConnector1">
            <a:avLst/>
          </a:prstGeom>
          <a:noFill/>
          <a:ln w="952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1" descr="AStar_Logo_RGB_Low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7" y="407959"/>
            <a:ext cx="1728191" cy="54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Divider">
  <p:cSld name="5_Section Divi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6830888" y="473199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 descr="AStar_Powerpoint_Image Template0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62124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9" r:id="rId6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1e735b27b_0_74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900" cy="324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 quality monitoring for </a:t>
            </a:r>
            <a:endParaRPr sz="3500" b="1" i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/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Legionella </a:t>
            </a:r>
            <a:r>
              <a:rPr lang="en-US" sz="35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pneumophila</a:t>
            </a: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and Escherichia coli</a:t>
            </a:r>
            <a:endParaRPr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52;g121c87ed308_1_0"/>
          <p:cNvSpPr txBox="1"/>
          <p:nvPr/>
        </p:nvSpPr>
        <p:spPr>
          <a:xfrm>
            <a:off x="789709" y="112962"/>
            <a:ext cx="7629896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800" b="1" dirty="0">
                <a:solidFill>
                  <a:srgbClr val="003087"/>
                </a:solidFill>
              </a:rPr>
              <a:t>Comparison of Extraction protocol: qPCR detection of </a:t>
            </a:r>
            <a:r>
              <a:rPr lang="en-US" sz="1800" b="1" dirty="0" err="1">
                <a:solidFill>
                  <a:srgbClr val="003087"/>
                </a:solidFill>
              </a:rPr>
              <a:t>UidA</a:t>
            </a:r>
            <a:r>
              <a:rPr lang="en-US" sz="1800" b="1" dirty="0">
                <a:solidFill>
                  <a:srgbClr val="003087"/>
                </a:solidFill>
              </a:rPr>
              <a:t> (</a:t>
            </a:r>
            <a:r>
              <a:rPr lang="en-US" sz="1800" b="1" i="1" dirty="0">
                <a:solidFill>
                  <a:srgbClr val="003087"/>
                </a:solidFill>
              </a:rPr>
              <a:t>E. coli</a:t>
            </a:r>
            <a:r>
              <a:rPr lang="en-US" sz="1800" b="1" dirty="0">
                <a:solidFill>
                  <a:srgbClr val="003087"/>
                </a:solidFill>
              </a:rPr>
              <a:t>)</a:t>
            </a:r>
            <a:endParaRPr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405B1-C224-4E81-A661-ECA6C1AF4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57" y="475234"/>
            <a:ext cx="2279179" cy="1538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EC736-4135-485D-BA61-D2A2A61953C0}"/>
              </a:ext>
            </a:extLst>
          </p:cNvPr>
          <p:cNvSpPr txBox="1"/>
          <p:nvPr/>
        </p:nvSpPr>
        <p:spPr>
          <a:xfrm>
            <a:off x="1163363" y="822829"/>
            <a:ext cx="109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35D2F-9A5E-4B4F-9B69-D66751152773}"/>
              </a:ext>
            </a:extLst>
          </p:cNvPr>
          <p:cNvSpPr txBox="1"/>
          <p:nvPr/>
        </p:nvSpPr>
        <p:spPr>
          <a:xfrm>
            <a:off x="1180693" y="62532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100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C5DF1-970B-44D5-AA12-A73033531C9E}"/>
              </a:ext>
            </a:extLst>
          </p:cNvPr>
          <p:cNvSpPr txBox="1"/>
          <p:nvPr/>
        </p:nvSpPr>
        <p:spPr>
          <a:xfrm>
            <a:off x="1180693" y="987835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CDB9E8-5710-432C-AA05-418DB0E79D2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663651" y="1234056"/>
            <a:ext cx="238259" cy="413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7ED0F9-2FC0-4597-9F81-B0AAEF5A2333}"/>
              </a:ext>
            </a:extLst>
          </p:cNvPr>
          <p:cNvCxnSpPr>
            <a:cxnSpLocks/>
          </p:cNvCxnSpPr>
          <p:nvPr/>
        </p:nvCxnSpPr>
        <p:spPr>
          <a:xfrm>
            <a:off x="1858660" y="1025224"/>
            <a:ext cx="234286" cy="35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99A40-9C1F-4A0B-888D-F4E7688B4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05" y="1220868"/>
            <a:ext cx="624996" cy="53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7D1AE-4BB9-4D63-BC81-30DE281F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410" y="520882"/>
            <a:ext cx="2279179" cy="1538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B0732D-ECB9-4319-B76E-4C88A08A2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056" y="1267232"/>
            <a:ext cx="576622" cy="4942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5A93C4-5D35-4433-AE91-B8FAEC6C35C2}"/>
              </a:ext>
            </a:extLst>
          </p:cNvPr>
          <p:cNvSpPr txBox="1"/>
          <p:nvPr/>
        </p:nvSpPr>
        <p:spPr>
          <a:xfrm>
            <a:off x="3705206" y="959612"/>
            <a:ext cx="1125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59609F-AC9D-4D17-A9B8-1985D20972B5}"/>
              </a:ext>
            </a:extLst>
          </p:cNvPr>
          <p:cNvSpPr txBox="1"/>
          <p:nvPr/>
        </p:nvSpPr>
        <p:spPr>
          <a:xfrm>
            <a:off x="3705207" y="688420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10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09D99F-EC4D-45CC-B79D-325B13110435}"/>
              </a:ext>
            </a:extLst>
          </p:cNvPr>
          <p:cNvSpPr txBox="1"/>
          <p:nvPr/>
        </p:nvSpPr>
        <p:spPr>
          <a:xfrm>
            <a:off x="3705207" y="115589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4402C6-D7FB-4B10-B9E2-DD773CF7CBFC}"/>
              </a:ext>
            </a:extLst>
          </p:cNvPr>
          <p:cNvCxnSpPr/>
          <p:nvPr/>
        </p:nvCxnSpPr>
        <p:spPr>
          <a:xfrm>
            <a:off x="4188165" y="1377141"/>
            <a:ext cx="238259" cy="31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9FAC8A-8E45-4368-97C5-E642AE1CD340}"/>
              </a:ext>
            </a:extLst>
          </p:cNvPr>
          <p:cNvCxnSpPr>
            <a:cxnSpLocks/>
          </p:cNvCxnSpPr>
          <p:nvPr/>
        </p:nvCxnSpPr>
        <p:spPr>
          <a:xfrm>
            <a:off x="4426424" y="1155891"/>
            <a:ext cx="244699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598C2D5-DE06-4004-B640-6CB4946B5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090" y="520882"/>
            <a:ext cx="2114476" cy="15210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5C00CC2-2044-4A83-A48E-71CCDE943356}"/>
              </a:ext>
            </a:extLst>
          </p:cNvPr>
          <p:cNvSpPr txBox="1"/>
          <p:nvPr/>
        </p:nvSpPr>
        <p:spPr>
          <a:xfrm>
            <a:off x="6139794" y="1005514"/>
            <a:ext cx="1077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83B37-D59F-45F6-8CEA-DBB396C16C85}"/>
              </a:ext>
            </a:extLst>
          </p:cNvPr>
          <p:cNvSpPr txBox="1"/>
          <p:nvPr/>
        </p:nvSpPr>
        <p:spPr>
          <a:xfrm>
            <a:off x="6184440" y="661154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23AF8E-1584-49BC-9FAB-157BB02DC2AA}"/>
              </a:ext>
            </a:extLst>
          </p:cNvPr>
          <p:cNvSpPr txBox="1"/>
          <p:nvPr/>
        </p:nvSpPr>
        <p:spPr>
          <a:xfrm>
            <a:off x="6161889" y="820373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422EFC-1276-45F7-B8DD-8ECFA17CBF1E}"/>
              </a:ext>
            </a:extLst>
          </p:cNvPr>
          <p:cNvCxnSpPr>
            <a:cxnSpLocks/>
          </p:cNvCxnSpPr>
          <p:nvPr/>
        </p:nvCxnSpPr>
        <p:spPr>
          <a:xfrm>
            <a:off x="6745118" y="929739"/>
            <a:ext cx="673634" cy="7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A14357-1644-4521-A7F4-4902A031ECF8}"/>
              </a:ext>
            </a:extLst>
          </p:cNvPr>
          <p:cNvCxnSpPr>
            <a:cxnSpLocks/>
          </p:cNvCxnSpPr>
          <p:nvPr/>
        </p:nvCxnSpPr>
        <p:spPr>
          <a:xfrm>
            <a:off x="6858853" y="1144021"/>
            <a:ext cx="559899" cy="10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47C3508-BC90-47E0-AE91-A66AE4A09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43" y="1911353"/>
            <a:ext cx="2230806" cy="1505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15EC8C-D5BB-4CAE-A809-988500182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282" y="2664163"/>
            <a:ext cx="572060" cy="4703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3622D84-8B81-4CDA-A58E-F7C24942D6AE}"/>
              </a:ext>
            </a:extLst>
          </p:cNvPr>
          <p:cNvSpPr txBox="1"/>
          <p:nvPr/>
        </p:nvSpPr>
        <p:spPr>
          <a:xfrm>
            <a:off x="1204879" y="2218073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D78790-CC92-4AA0-AF47-6414CF38EE4F}"/>
              </a:ext>
            </a:extLst>
          </p:cNvPr>
          <p:cNvSpPr txBox="1"/>
          <p:nvPr/>
        </p:nvSpPr>
        <p:spPr>
          <a:xfrm>
            <a:off x="1188795" y="2038475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32792A-A8F8-4583-A6E0-1EB2EA1C136E}"/>
              </a:ext>
            </a:extLst>
          </p:cNvPr>
          <p:cNvSpPr txBox="1"/>
          <p:nvPr/>
        </p:nvSpPr>
        <p:spPr>
          <a:xfrm>
            <a:off x="1204879" y="236841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26E3444-A368-4423-B7F1-78F48332506F}"/>
              </a:ext>
            </a:extLst>
          </p:cNvPr>
          <p:cNvCxnSpPr>
            <a:cxnSpLocks/>
          </p:cNvCxnSpPr>
          <p:nvPr/>
        </p:nvCxnSpPr>
        <p:spPr>
          <a:xfrm>
            <a:off x="1782780" y="2502154"/>
            <a:ext cx="613786" cy="39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4836F9-B991-4284-8D45-B308A14A617F}"/>
              </a:ext>
            </a:extLst>
          </p:cNvPr>
          <p:cNvCxnSpPr>
            <a:cxnSpLocks/>
          </p:cNvCxnSpPr>
          <p:nvPr/>
        </p:nvCxnSpPr>
        <p:spPr>
          <a:xfrm>
            <a:off x="2071241" y="2304841"/>
            <a:ext cx="532568" cy="29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07A096B-71D1-4569-AFAF-D38FAE221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6418" y="1972838"/>
            <a:ext cx="2296351" cy="148978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53244E-5880-4AA2-ADD0-13217B982900}"/>
              </a:ext>
            </a:extLst>
          </p:cNvPr>
          <p:cNvSpPr txBox="1"/>
          <p:nvPr/>
        </p:nvSpPr>
        <p:spPr>
          <a:xfrm>
            <a:off x="3670054" y="2263720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D35D23-E47D-4E01-BA97-6D8862C01FD5}"/>
              </a:ext>
            </a:extLst>
          </p:cNvPr>
          <p:cNvSpPr txBox="1"/>
          <p:nvPr/>
        </p:nvSpPr>
        <p:spPr>
          <a:xfrm>
            <a:off x="3666503" y="2102749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4E96A2-CB3E-420F-8926-570D511A87D5}"/>
              </a:ext>
            </a:extLst>
          </p:cNvPr>
          <p:cNvSpPr txBox="1"/>
          <p:nvPr/>
        </p:nvSpPr>
        <p:spPr>
          <a:xfrm>
            <a:off x="3670054" y="2414058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C53BDDF-7A1B-482F-AED0-3D9C882D31B9}"/>
              </a:ext>
            </a:extLst>
          </p:cNvPr>
          <p:cNvCxnSpPr>
            <a:cxnSpLocks/>
          </p:cNvCxnSpPr>
          <p:nvPr/>
        </p:nvCxnSpPr>
        <p:spPr>
          <a:xfrm>
            <a:off x="4247955" y="2547801"/>
            <a:ext cx="900643" cy="196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296048D-D43D-4258-925B-68AE59B0F784}"/>
              </a:ext>
            </a:extLst>
          </p:cNvPr>
          <p:cNvCxnSpPr>
            <a:cxnSpLocks/>
          </p:cNvCxnSpPr>
          <p:nvPr/>
        </p:nvCxnSpPr>
        <p:spPr>
          <a:xfrm>
            <a:off x="4536416" y="2350488"/>
            <a:ext cx="824859" cy="157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05BDD7F4-5899-4F19-8410-D124DFC26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718" y="2669074"/>
            <a:ext cx="671706" cy="5177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456E151-7BA4-41B5-B556-5354E65CC5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0750" y="1975223"/>
            <a:ext cx="2132636" cy="143936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20DD39-A4BF-42B7-B6F9-9129EE957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2243" y="2644337"/>
            <a:ext cx="667295" cy="49706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F1B2DBB-6806-457A-84D9-F74568D0D734}"/>
              </a:ext>
            </a:extLst>
          </p:cNvPr>
          <p:cNvSpPr txBox="1"/>
          <p:nvPr/>
        </p:nvSpPr>
        <p:spPr>
          <a:xfrm>
            <a:off x="6185066" y="227295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A72604-AA28-45DD-97EE-A5C5AD626DAD}"/>
              </a:ext>
            </a:extLst>
          </p:cNvPr>
          <p:cNvSpPr txBox="1"/>
          <p:nvPr/>
        </p:nvSpPr>
        <p:spPr>
          <a:xfrm>
            <a:off x="6168982" y="209335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7731A7-F255-455F-9038-EDB6CEC67DB3}"/>
              </a:ext>
            </a:extLst>
          </p:cNvPr>
          <p:cNvSpPr txBox="1"/>
          <p:nvPr/>
        </p:nvSpPr>
        <p:spPr>
          <a:xfrm>
            <a:off x="6185066" y="2423289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731E41A-F44A-4986-A5B0-CDDC3110CAF6}"/>
              </a:ext>
            </a:extLst>
          </p:cNvPr>
          <p:cNvCxnSpPr>
            <a:cxnSpLocks/>
          </p:cNvCxnSpPr>
          <p:nvPr/>
        </p:nvCxnSpPr>
        <p:spPr>
          <a:xfrm>
            <a:off x="6762967" y="2557032"/>
            <a:ext cx="884473" cy="17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F8903DA-A22F-4C29-BE6F-5A8188C135A4}"/>
              </a:ext>
            </a:extLst>
          </p:cNvPr>
          <p:cNvCxnSpPr>
            <a:cxnSpLocks/>
          </p:cNvCxnSpPr>
          <p:nvPr/>
        </p:nvCxnSpPr>
        <p:spPr>
          <a:xfrm>
            <a:off x="7051428" y="2359719"/>
            <a:ext cx="719814" cy="14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0E28BDCC-9127-454C-85D7-75ABB5AD6F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793" y="3414172"/>
            <a:ext cx="2197070" cy="148285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823B459-5556-4172-9E0E-81FC717297DB}"/>
              </a:ext>
            </a:extLst>
          </p:cNvPr>
          <p:cNvSpPr txBox="1"/>
          <p:nvPr/>
        </p:nvSpPr>
        <p:spPr>
          <a:xfrm>
            <a:off x="1208874" y="3707368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D14F7B-5568-4D48-B75F-CFA70FE76078}"/>
              </a:ext>
            </a:extLst>
          </p:cNvPr>
          <p:cNvSpPr txBox="1"/>
          <p:nvPr/>
        </p:nvSpPr>
        <p:spPr>
          <a:xfrm>
            <a:off x="1210951" y="3556471"/>
            <a:ext cx="99544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0.0001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F44637-9468-4C46-A8B2-63F7C58E9630}"/>
              </a:ext>
            </a:extLst>
          </p:cNvPr>
          <p:cNvSpPr txBox="1"/>
          <p:nvPr/>
        </p:nvSpPr>
        <p:spPr>
          <a:xfrm>
            <a:off x="1208874" y="3857706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C75620-5A0D-4028-9E88-05A4C8509A1C}"/>
              </a:ext>
            </a:extLst>
          </p:cNvPr>
          <p:cNvCxnSpPr>
            <a:cxnSpLocks/>
          </p:cNvCxnSpPr>
          <p:nvPr/>
        </p:nvCxnSpPr>
        <p:spPr>
          <a:xfrm>
            <a:off x="1786775" y="3991449"/>
            <a:ext cx="1097928" cy="9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6E5096E-16B4-40E0-A863-78E4155851C7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2174790" y="3830479"/>
            <a:ext cx="767868" cy="12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C3313C3B-01D0-4DD5-8DC6-275AC638AB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7369" y="4102893"/>
            <a:ext cx="762040" cy="55230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B380F92-073B-41F7-84B1-A35AF8071432}"/>
              </a:ext>
            </a:extLst>
          </p:cNvPr>
          <p:cNvSpPr txBox="1"/>
          <p:nvPr/>
        </p:nvSpPr>
        <p:spPr>
          <a:xfrm>
            <a:off x="3666503" y="3666857"/>
            <a:ext cx="5002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u="sng" dirty="0">
                <a:solidFill>
                  <a:schemeClr val="tx1"/>
                </a:solidFill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qPCR detection demonstrated that the extraction efficiency of E lysis protocol with reference protocol (</a:t>
            </a:r>
            <a:r>
              <a:rPr lang="en-US" sz="1100" dirty="0" err="1">
                <a:solidFill>
                  <a:schemeClr val="tx1"/>
                </a:solidFill>
              </a:rPr>
              <a:t>QIAamp</a:t>
            </a:r>
            <a:r>
              <a:rPr lang="en-US" sz="1100" dirty="0">
                <a:solidFill>
                  <a:schemeClr val="tx1"/>
                </a:solidFill>
              </a:rPr>
              <a:t> DNA mini kit) were comparable with ~1 </a:t>
            </a:r>
            <a:r>
              <a:rPr lang="en-US" sz="1100" dirty="0" err="1">
                <a:solidFill>
                  <a:schemeClr val="tx1"/>
                </a:solidFill>
              </a:rPr>
              <a:t>ct</a:t>
            </a:r>
            <a:r>
              <a:rPr lang="en-US" sz="1100" dirty="0">
                <a:solidFill>
                  <a:schemeClr val="tx1"/>
                </a:solidFill>
              </a:rPr>
              <a:t> difference.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2255289-48A3-430A-B60B-69EAF3D1A321}"/>
              </a:ext>
            </a:extLst>
          </p:cNvPr>
          <p:cNvSpPr txBox="1"/>
          <p:nvPr/>
        </p:nvSpPr>
        <p:spPr>
          <a:xfrm>
            <a:off x="664306" y="421221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Highest titer</a:t>
            </a:r>
            <a:endParaRPr lang="en-SG" sz="1000" b="1" dirty="0">
              <a:solidFill>
                <a:srgbClr val="FF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397B788-3174-4F0B-90AB-F9244CC621E4}"/>
              </a:ext>
            </a:extLst>
          </p:cNvPr>
          <p:cNvSpPr txBox="1"/>
          <p:nvPr/>
        </p:nvSpPr>
        <p:spPr>
          <a:xfrm>
            <a:off x="705822" y="470966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Lowest titer</a:t>
            </a:r>
            <a:endParaRPr lang="en-SG" sz="1000" b="1" dirty="0">
              <a:solidFill>
                <a:srgbClr val="FF0000"/>
              </a:solidFill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5097198-3172-4D74-873A-74D606AC09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0047" y="1248496"/>
            <a:ext cx="601265" cy="5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2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2BC8350-7CC8-4C59-B3FD-9EE194A7400B}"/>
              </a:ext>
            </a:extLst>
          </p:cNvPr>
          <p:cNvSpPr/>
          <p:nvPr/>
        </p:nvSpPr>
        <p:spPr>
          <a:xfrm>
            <a:off x="967253" y="2739979"/>
            <a:ext cx="7854327" cy="2329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2D3553-D38D-4424-94ED-E468B823DBD6}"/>
              </a:ext>
            </a:extLst>
          </p:cNvPr>
          <p:cNvSpPr/>
          <p:nvPr/>
        </p:nvSpPr>
        <p:spPr>
          <a:xfrm>
            <a:off x="967254" y="1509967"/>
            <a:ext cx="7854327" cy="12664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1ECB63-9B0B-43C5-9E45-611B300D8DF5}"/>
              </a:ext>
            </a:extLst>
          </p:cNvPr>
          <p:cNvSpPr/>
          <p:nvPr/>
        </p:nvSpPr>
        <p:spPr>
          <a:xfrm>
            <a:off x="967255" y="135725"/>
            <a:ext cx="7854327" cy="1374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Google Shape;252;g121c87ed308_1_0">
            <a:extLst>
              <a:ext uri="{FF2B5EF4-FFF2-40B4-BE49-F238E27FC236}">
                <a16:creationId xmlns:a16="http://schemas.microsoft.com/office/drawing/2014/main" id="{DA3922C9-C839-4DE2-A7BC-36C3097D3ED6}"/>
              </a:ext>
            </a:extLst>
          </p:cNvPr>
          <p:cNvSpPr txBox="1"/>
          <p:nvPr/>
        </p:nvSpPr>
        <p:spPr>
          <a:xfrm>
            <a:off x="1154186" y="2757358"/>
            <a:ext cx="669110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Subsequent Plans: </a:t>
            </a:r>
          </a:p>
          <a:p>
            <a:pPr>
              <a:buClr>
                <a:srgbClr val="003087"/>
              </a:buClr>
              <a:buSzPts val="1600"/>
            </a:pPr>
            <a:r>
              <a:rPr lang="en-US" sz="1200" b="1" dirty="0">
                <a:solidFill>
                  <a:schemeClr val="tx1"/>
                </a:solidFill>
              </a:rPr>
              <a:t>Optimization of Prepared Lysis buffer</a:t>
            </a:r>
            <a:endParaRPr lang="en-US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. 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Temp</a:t>
            </a:r>
            <a:r>
              <a:rPr lang="en-US" sz="1200" b="1" dirty="0">
                <a:solidFill>
                  <a:srgbClr val="0070C0"/>
                </a:solidFill>
              </a:rPr>
              <a:t>erature</a:t>
            </a:r>
            <a:r>
              <a:rPr lang="en-US" sz="1200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RT vs 70degC </a:t>
            </a:r>
            <a:r>
              <a:rPr lang="en-US" sz="900" dirty="0">
                <a:solidFill>
                  <a:schemeClr val="tx1"/>
                </a:solidFill>
              </a:rPr>
              <a:t>(10mins) </a:t>
            </a:r>
            <a:r>
              <a:rPr lang="en-US" sz="1100" dirty="0">
                <a:solidFill>
                  <a:schemeClr val="tx1"/>
                </a:solidFill>
              </a:rPr>
              <a:t>vs 80 </a:t>
            </a:r>
            <a:r>
              <a:rPr lang="en-US" sz="1100" dirty="0" err="1">
                <a:solidFill>
                  <a:schemeClr val="tx1"/>
                </a:solidFill>
              </a:rPr>
              <a:t>degC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(10mins) </a:t>
            </a:r>
            <a:r>
              <a:rPr lang="en-US" sz="1100" dirty="0">
                <a:solidFill>
                  <a:schemeClr val="tx1"/>
                </a:solidFill>
              </a:rPr>
              <a:t>vs 90 </a:t>
            </a:r>
            <a:r>
              <a:rPr lang="en-US" sz="1100" dirty="0" err="1">
                <a:solidFill>
                  <a:schemeClr val="tx1"/>
                </a:solidFill>
              </a:rPr>
              <a:t>degC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(10mins)</a:t>
            </a: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2. </a:t>
            </a:r>
            <a:r>
              <a:rPr lang="en-US" sz="1200" b="1" dirty="0">
                <a:solidFill>
                  <a:srgbClr val="0070C0"/>
                </a:solidFill>
              </a:rPr>
              <a:t>Modification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(Addition of detergent etc.)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Google Shape;252;g121c87ed308_1_0">
            <a:extLst>
              <a:ext uri="{FF2B5EF4-FFF2-40B4-BE49-F238E27FC236}">
                <a16:creationId xmlns:a16="http://schemas.microsoft.com/office/drawing/2014/main" id="{9C1D1371-0C08-4241-927A-230B059A0167}"/>
              </a:ext>
            </a:extLst>
          </p:cNvPr>
          <p:cNvSpPr txBox="1"/>
          <p:nvPr/>
        </p:nvSpPr>
        <p:spPr>
          <a:xfrm>
            <a:off x="1219552" y="135725"/>
            <a:ext cx="7216183" cy="251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Advantages of Prepared buffer protocol: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1. Flexible in modification of lysis buffer for optimization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2. Shorter duration of extraction from bacterial cells </a:t>
            </a:r>
            <a:r>
              <a:rPr lang="en-US" sz="1200" dirty="0">
                <a:solidFill>
                  <a:schemeClr val="tx1"/>
                </a:solidFill>
              </a:rPr>
              <a:t>(10 mins instead of 75 mins)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3. 100 µL of sample </a:t>
            </a:r>
            <a:r>
              <a:rPr lang="en-US" sz="1200" dirty="0">
                <a:solidFill>
                  <a:schemeClr val="tx1"/>
                </a:solidFill>
              </a:rPr>
              <a:t>(No need to centrifuge for pellet) </a:t>
            </a:r>
            <a:r>
              <a:rPr lang="en-US" sz="1200" dirty="0">
                <a:solidFill>
                  <a:srgbClr val="0070C0"/>
                </a:solidFill>
              </a:rPr>
              <a:t>can be processed directly.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4. Currently, 1 heating temperature (80 </a:t>
            </a:r>
            <a:r>
              <a:rPr lang="en-US" sz="1200" dirty="0" err="1">
                <a:solidFill>
                  <a:srgbClr val="0070C0"/>
                </a:solidFill>
              </a:rPr>
              <a:t>degC</a:t>
            </a:r>
            <a:r>
              <a:rPr lang="en-US" sz="1200" dirty="0">
                <a:solidFill>
                  <a:srgbClr val="0070C0"/>
                </a:solidFill>
              </a:rPr>
              <a:t>) as compared to reference protocol (56 &amp; 70 </a:t>
            </a:r>
            <a:r>
              <a:rPr lang="en-US" sz="1200" dirty="0" err="1">
                <a:solidFill>
                  <a:srgbClr val="0070C0"/>
                </a:solidFill>
              </a:rPr>
              <a:t>degC</a:t>
            </a:r>
            <a:r>
              <a:rPr lang="en-US" sz="1200" dirty="0">
                <a:solidFill>
                  <a:srgbClr val="0070C0"/>
                </a:solidFill>
              </a:rPr>
              <a:t>).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Disadvantages of Prepared buffer protocol: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chemeClr val="tx1"/>
                </a:solidFill>
              </a:rPr>
              <a:t>1. May be inefficient in extracting cell pellet with E Lysis buffer; ~50% (nanodrop)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chemeClr val="tx1"/>
                </a:solidFill>
              </a:rPr>
              <a:t>				               qPCR difference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003087"/>
              </a:buClr>
              <a:buSzPts val="1600"/>
            </a:pPr>
            <a:endParaRPr lang="en-US" sz="12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0" name="Google Shape;252;g121c87ed308_1_0">
            <a:extLst>
              <a:ext uri="{FF2B5EF4-FFF2-40B4-BE49-F238E27FC236}">
                <a16:creationId xmlns:a16="http://schemas.microsoft.com/office/drawing/2014/main" id="{DC6B3BD4-FE7D-405A-918A-4BD9DBE24D4C}"/>
              </a:ext>
            </a:extLst>
          </p:cNvPr>
          <p:cNvSpPr txBox="1"/>
          <p:nvPr/>
        </p:nvSpPr>
        <p:spPr>
          <a:xfrm>
            <a:off x="1154186" y="3716464"/>
            <a:ext cx="6835625" cy="135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dirty="0">
                <a:solidFill>
                  <a:schemeClr val="tx1"/>
                </a:solidFill>
              </a:rPr>
              <a:t>Direct Sample extraction vs Filtered Sample Extraction;</a:t>
            </a:r>
            <a:endParaRPr lang="en-US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. 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Syringe m</a:t>
            </a:r>
            <a:r>
              <a:rPr lang="en-US" sz="1200" b="1" dirty="0">
                <a:solidFill>
                  <a:srgbClr val="0070C0"/>
                </a:solidFill>
              </a:rPr>
              <a:t>embrane filter </a:t>
            </a:r>
            <a:r>
              <a:rPr lang="en-US" sz="1100" dirty="0">
                <a:solidFill>
                  <a:schemeClr val="tx1"/>
                </a:solidFill>
              </a:rPr>
              <a:t>(0.2um) may be used to trap Bacterial cells (I.e. E. coli) from water sample (Spiked-in samples). 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i="0" u="none" strike="noStrike" cap="none" dirty="0">
                <a:solidFill>
                  <a:srgbClr val="0070C0"/>
                </a:solidFill>
              </a:rPr>
              <a:t>2. </a:t>
            </a:r>
            <a:r>
              <a:rPr lang="en-US" sz="1200" b="1" dirty="0">
                <a:solidFill>
                  <a:srgbClr val="0070C0"/>
                </a:solidFill>
              </a:rPr>
              <a:t>L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ysis of cells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 </a:t>
            </a:r>
            <a:r>
              <a:rPr lang="en-US" sz="1100" i="0" u="none" strike="noStrike" cap="none" dirty="0">
                <a:solidFill>
                  <a:schemeClr val="tx1"/>
                </a:solidFill>
              </a:rPr>
              <a:t>within the membrane filter using modified buffer.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3. </a:t>
            </a:r>
            <a:r>
              <a:rPr lang="en-US" sz="1200" b="1" dirty="0">
                <a:solidFill>
                  <a:srgbClr val="0070C0"/>
                </a:solidFill>
              </a:rPr>
              <a:t>Determine % of yield loss</a:t>
            </a:r>
            <a:r>
              <a:rPr lang="en-US" sz="1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933FB-2503-46E7-B9FA-D29164F6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125" y="1568109"/>
            <a:ext cx="1675907" cy="11311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DFAEA-7C13-4D9B-BFEF-12BDB92F174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662636" y="1909519"/>
            <a:ext cx="110996" cy="101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5849E0-FB59-43C3-A262-F7D4BE49123A}"/>
              </a:ext>
            </a:extLst>
          </p:cNvPr>
          <p:cNvSpPr txBox="1"/>
          <p:nvPr/>
        </p:nvSpPr>
        <p:spPr>
          <a:xfrm>
            <a:off x="7937201" y="2136299"/>
            <a:ext cx="998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EC</a:t>
            </a:r>
            <a:r>
              <a:rPr lang="en-US" sz="900" b="1" dirty="0">
                <a:solidFill>
                  <a:srgbClr val="0070C0"/>
                </a:solidFill>
              </a:rPr>
              <a:t> pellet</a:t>
            </a:r>
            <a:endParaRPr lang="en-SG" sz="9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9F819-4884-42A3-BA7C-ADCD0BEB40F8}"/>
              </a:ext>
            </a:extLst>
          </p:cNvPr>
          <p:cNvSpPr txBox="1"/>
          <p:nvPr/>
        </p:nvSpPr>
        <p:spPr>
          <a:xfrm>
            <a:off x="7163579" y="1678687"/>
            <a:ext cx="998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 err="1">
                <a:solidFill>
                  <a:schemeClr val="tx1"/>
                </a:solidFill>
              </a:rPr>
              <a:t>QIAamp</a:t>
            </a:r>
            <a:endParaRPr lang="en-SG" sz="9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52D2DB-7D18-4ECE-8463-BF58486633BF}"/>
              </a:ext>
            </a:extLst>
          </p:cNvPr>
          <p:cNvSpPr txBox="1"/>
          <p:nvPr/>
        </p:nvSpPr>
        <p:spPr>
          <a:xfrm>
            <a:off x="7163578" y="1909519"/>
            <a:ext cx="573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tx1"/>
                </a:solidFill>
              </a:rPr>
              <a:t>E Lysis </a:t>
            </a:r>
          </a:p>
          <a:p>
            <a:r>
              <a:rPr lang="en-US" sz="900" i="1" dirty="0">
                <a:solidFill>
                  <a:schemeClr val="tx1"/>
                </a:solidFill>
              </a:rPr>
              <a:t>buffer</a:t>
            </a:r>
            <a:endParaRPr lang="en-SG" sz="9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B087A9-FC2F-44A8-A32F-5E612A256EF5}"/>
              </a:ext>
            </a:extLst>
          </p:cNvPr>
          <p:cNvCxnSpPr>
            <a:cxnSpLocks/>
          </p:cNvCxnSpPr>
          <p:nvPr/>
        </p:nvCxnSpPr>
        <p:spPr>
          <a:xfrm>
            <a:off x="7662635" y="2105598"/>
            <a:ext cx="225451" cy="16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F40759A-6C42-4865-96F2-E844871C2E42}"/>
              </a:ext>
            </a:extLst>
          </p:cNvPr>
          <p:cNvSpPr/>
          <p:nvPr/>
        </p:nvSpPr>
        <p:spPr>
          <a:xfrm>
            <a:off x="6776074" y="2105598"/>
            <a:ext cx="273771" cy="16978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7185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 of Currently Used Filters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0.45 um – </a:t>
            </a:r>
            <a:r>
              <a:rPr lang="en-US" dirty="0" err="1" smtClean="0"/>
              <a:t>PolyEtherSulfone</a:t>
            </a:r>
            <a:r>
              <a:rPr lang="en-US" dirty="0" smtClean="0"/>
              <a:t> (PES) </a:t>
            </a:r>
          </a:p>
          <a:p>
            <a:r>
              <a:rPr lang="en-US" dirty="0" err="1"/>
              <a:t>Polyethersulfone</a:t>
            </a:r>
            <a:r>
              <a:rPr lang="en-US" dirty="0"/>
              <a:t> (PES) membrane for aqueous solutions provides removal of fine particles, bacteria, and fungi making it a versatile membrane for applications such as sample preparation, sterile filtration and infusion therapy.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0.2um </a:t>
            </a:r>
            <a:r>
              <a:rPr lang="en-US" dirty="0"/>
              <a:t>- R</a:t>
            </a:r>
            <a:r>
              <a:rPr lang="en-US" dirty="0" smtClean="0"/>
              <a:t>egenerated Cellulose </a:t>
            </a:r>
            <a:r>
              <a:rPr lang="en-US" dirty="0"/>
              <a:t>(RC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0.2um Filter and 0.45um Filter 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7D1CCF2-6AE3-451A-AD0E-DCA111781451}"/>
              </a:ext>
            </a:extLst>
          </p:cNvPr>
          <p:cNvSpPr/>
          <p:nvPr/>
        </p:nvSpPr>
        <p:spPr>
          <a:xfrm>
            <a:off x="692229" y="904899"/>
            <a:ext cx="1551658" cy="261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90052F-63EF-4987-840E-200CC5815976}"/>
              </a:ext>
            </a:extLst>
          </p:cNvPr>
          <p:cNvSpPr/>
          <p:nvPr/>
        </p:nvSpPr>
        <p:spPr>
          <a:xfrm>
            <a:off x="2342980" y="2888813"/>
            <a:ext cx="4496120" cy="1494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84261F-6589-47D6-BF8E-000410C80862}"/>
              </a:ext>
            </a:extLst>
          </p:cNvPr>
          <p:cNvSpPr/>
          <p:nvPr/>
        </p:nvSpPr>
        <p:spPr>
          <a:xfrm>
            <a:off x="2340631" y="904899"/>
            <a:ext cx="6435761" cy="149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912663" y="105080"/>
            <a:ext cx="6216183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>
                <a:solidFill>
                  <a:srgbClr val="003087"/>
                </a:solidFill>
              </a:rPr>
              <a:t>Comparison of Extraction protocol overview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st Tube In Black And White Color Simple Outline Image Stock Illustration 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9" y="2108250"/>
            <a:ext cx="569856" cy="8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617" y="961896"/>
            <a:ext cx="1545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Bacterial Culture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Pick colony (s) into 3mL LB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Grow at </a:t>
            </a:r>
            <a:r>
              <a:rPr lang="en-US" sz="1000" b="1" dirty="0"/>
              <a:t>37degC</a:t>
            </a:r>
            <a:r>
              <a:rPr lang="en-US" sz="1000" dirty="0"/>
              <a:t>, </a:t>
            </a:r>
            <a:r>
              <a:rPr lang="en-US" sz="1000" b="1" dirty="0"/>
              <a:t>200 rpm </a:t>
            </a:r>
            <a:r>
              <a:rPr lang="en-US" sz="1000" dirty="0"/>
              <a:t>for </a:t>
            </a:r>
            <a:r>
              <a:rPr lang="en-US" sz="1000" b="1" dirty="0"/>
              <a:t>~16 </a:t>
            </a:r>
            <a:r>
              <a:rPr lang="en-US" sz="1000" b="1" dirty="0" err="1"/>
              <a:t>hr</a:t>
            </a:r>
            <a:endParaRPr lang="en-US" sz="1000" b="1" dirty="0"/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Volume </a:t>
            </a:r>
            <a:r>
              <a:rPr lang="en-US" sz="1000" dirty="0" err="1"/>
              <a:t>aliquote</a:t>
            </a:r>
            <a:r>
              <a:rPr lang="en-US" sz="1000" dirty="0"/>
              <a:t> for extraction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261045" y="1867960"/>
            <a:ext cx="813980" cy="57708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3113310" y="1369825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1 </a:t>
            </a:r>
            <a:r>
              <a:rPr lang="en-US" sz="1000" dirty="0">
                <a:solidFill>
                  <a:schemeClr val="bg2"/>
                </a:solidFill>
              </a:rPr>
              <a:t>Reagent 1+Proteinase K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60367-0EF4-4057-BE97-5865ADBB5EEB}"/>
              </a:ext>
            </a:extLst>
          </p:cNvPr>
          <p:cNvSpPr txBox="1"/>
          <p:nvPr/>
        </p:nvSpPr>
        <p:spPr>
          <a:xfrm>
            <a:off x="3246642" y="1942926"/>
            <a:ext cx="92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56degC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1-3 hr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A24D1-43A0-4645-A3D6-6F1748EDB5C0}"/>
              </a:ext>
            </a:extLst>
          </p:cNvPr>
          <p:cNvSpPr/>
          <p:nvPr/>
        </p:nvSpPr>
        <p:spPr>
          <a:xfrm>
            <a:off x="4444017" y="1343408"/>
            <a:ext cx="869948" cy="44250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2 </a:t>
            </a:r>
            <a:r>
              <a:rPr lang="en-US" sz="1000" dirty="0">
                <a:solidFill>
                  <a:schemeClr val="bg2"/>
                </a:solidFill>
              </a:rPr>
              <a:t>Reagent 2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FD4238-A2F6-4B6F-8A2E-114A8C867E2C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4244274" y="1564659"/>
            <a:ext cx="199743" cy="7586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4599601" y="1873703"/>
            <a:ext cx="95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70degC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10 mins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5309482" y="1546671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39F4D1-C565-426C-8FE9-4AF0E8F77AA7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261045" y="2885948"/>
            <a:ext cx="950049" cy="3385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25BCF3C-4EDE-43E1-ACFE-96012856C4BF}"/>
              </a:ext>
            </a:extLst>
          </p:cNvPr>
          <p:cNvSpPr/>
          <p:nvPr/>
        </p:nvSpPr>
        <p:spPr>
          <a:xfrm>
            <a:off x="3211094" y="3005951"/>
            <a:ext cx="1130964" cy="43710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1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</a:rPr>
              <a:t>Lysis buffer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1192D1-0215-4934-8C73-9005C0A0B8BB}"/>
              </a:ext>
            </a:extLst>
          </p:cNvPr>
          <p:cNvSpPr txBox="1"/>
          <p:nvPr/>
        </p:nvSpPr>
        <p:spPr>
          <a:xfrm>
            <a:off x="3142132" y="3465422"/>
            <a:ext cx="1381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80degC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10 mins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758AC3-6B1C-4018-BFFC-6403F5D71E3A}"/>
              </a:ext>
            </a:extLst>
          </p:cNvPr>
          <p:cNvCxnSpPr>
            <a:cxnSpLocks/>
          </p:cNvCxnSpPr>
          <p:nvPr/>
        </p:nvCxnSpPr>
        <p:spPr>
          <a:xfrm>
            <a:off x="4346274" y="3196524"/>
            <a:ext cx="37912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4C451-BCA5-4FDC-AEA2-B68511FF5C1B}"/>
              </a:ext>
            </a:extLst>
          </p:cNvPr>
          <p:cNvSpPr/>
          <p:nvPr/>
        </p:nvSpPr>
        <p:spPr>
          <a:xfrm>
            <a:off x="4714328" y="3007800"/>
            <a:ext cx="1933698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D8C21B-F9AF-498D-B53E-2845D12FDF40}"/>
              </a:ext>
            </a:extLst>
          </p:cNvPr>
          <p:cNvSpPr/>
          <p:nvPr/>
        </p:nvSpPr>
        <p:spPr>
          <a:xfrm>
            <a:off x="6693977" y="1026596"/>
            <a:ext cx="1926430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86AB9-578F-4A06-8F7A-2D2B3769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00" y="135476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5E9402-1D1A-43D9-8436-5E2A910C8257}"/>
              </a:ext>
            </a:extLst>
          </p:cNvPr>
          <p:cNvSpPr txBox="1"/>
          <p:nvPr/>
        </p:nvSpPr>
        <p:spPr>
          <a:xfrm>
            <a:off x="6820190" y="2132676"/>
            <a:ext cx="147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/>
              <a:t>Est. ~20-30 mins</a:t>
            </a:r>
            <a:r>
              <a:rPr lang="en-SG" sz="1000" dirty="0"/>
              <a:t>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F54F432-87EF-499C-91A0-DAE29C05C8E0}"/>
              </a:ext>
            </a:extLst>
          </p:cNvPr>
          <p:cNvCxnSpPr>
            <a:cxnSpLocks/>
          </p:cNvCxnSpPr>
          <p:nvPr/>
        </p:nvCxnSpPr>
        <p:spPr>
          <a:xfrm>
            <a:off x="8063910" y="2163199"/>
            <a:ext cx="7622" cy="101387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2D1829-6E4C-4B72-9ACB-AE021263F883}"/>
              </a:ext>
            </a:extLst>
          </p:cNvPr>
          <p:cNvSpPr txBox="1"/>
          <p:nvPr/>
        </p:nvSpPr>
        <p:spPr>
          <a:xfrm>
            <a:off x="6723515" y="1045075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03EE2-5DC0-4251-81FC-E76C4305A273}"/>
              </a:ext>
            </a:extLst>
          </p:cNvPr>
          <p:cNvSpPr txBox="1"/>
          <p:nvPr/>
        </p:nvSpPr>
        <p:spPr>
          <a:xfrm>
            <a:off x="2292063" y="872452"/>
            <a:ext cx="19206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Extraction: </a:t>
            </a:r>
            <a:r>
              <a:rPr lang="en-SG" sz="1050" b="1" dirty="0" err="1">
                <a:solidFill>
                  <a:schemeClr val="tx1"/>
                </a:solidFill>
              </a:rPr>
              <a:t>QIAamp</a:t>
            </a:r>
            <a:r>
              <a:rPr lang="en-SG" sz="1050" b="1" dirty="0">
                <a:solidFill>
                  <a:schemeClr val="tx1"/>
                </a:solidFill>
              </a:rPr>
              <a:t> DNA mini kit (column)</a:t>
            </a:r>
            <a:endParaRPr lang="en-SG" sz="1050" dirty="0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BB8FE0-208C-4978-A550-E683F03C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90" y="330989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153417-7BCF-44D7-8CBD-7E1E4B499866}"/>
              </a:ext>
            </a:extLst>
          </p:cNvPr>
          <p:cNvSpPr txBox="1"/>
          <p:nvPr/>
        </p:nvSpPr>
        <p:spPr>
          <a:xfrm>
            <a:off x="4696891" y="3007800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D6831E-F2B3-49B0-B8C8-F4FB2FEE5F56}"/>
              </a:ext>
            </a:extLst>
          </p:cNvPr>
          <p:cNvSpPr txBox="1"/>
          <p:nvPr/>
        </p:nvSpPr>
        <p:spPr>
          <a:xfrm>
            <a:off x="5189457" y="4134193"/>
            <a:ext cx="14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/>
              <a:t>Est. ~20-30 mins</a:t>
            </a:r>
            <a:r>
              <a:rPr lang="en-SG" sz="1000" dirty="0"/>
              <a:t>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8087E1-F289-4BED-8BC0-6BDFE74E85A4}"/>
              </a:ext>
            </a:extLst>
          </p:cNvPr>
          <p:cNvCxnSpPr>
            <a:cxnSpLocks/>
          </p:cNvCxnSpPr>
          <p:nvPr/>
        </p:nvCxnSpPr>
        <p:spPr>
          <a:xfrm>
            <a:off x="6649421" y="3618320"/>
            <a:ext cx="95885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630CA0F-C328-42DE-8356-A321F2490EAC}"/>
              </a:ext>
            </a:extLst>
          </p:cNvPr>
          <p:cNvSpPr/>
          <p:nvPr/>
        </p:nvSpPr>
        <p:spPr>
          <a:xfrm>
            <a:off x="7603270" y="3186027"/>
            <a:ext cx="1195988" cy="8563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gDNA Quantification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Nanodrop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tx1"/>
                </a:solidFill>
              </a:rPr>
              <a:t>Qubit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5B5C1B-9995-434B-8D7A-2E992A0EACFD}"/>
              </a:ext>
            </a:extLst>
          </p:cNvPr>
          <p:cNvSpPr txBox="1"/>
          <p:nvPr/>
        </p:nvSpPr>
        <p:spPr>
          <a:xfrm>
            <a:off x="2421477" y="3985004"/>
            <a:ext cx="2231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Extraction: </a:t>
            </a:r>
            <a:r>
              <a:rPr lang="en-SG" sz="1050" b="1" dirty="0">
                <a:solidFill>
                  <a:schemeClr val="tx1"/>
                </a:solidFill>
              </a:rPr>
              <a:t>Prepared Lysis Buffer + column</a:t>
            </a:r>
            <a:endParaRPr lang="en-SG" sz="105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E405-3728-4904-92B5-8A32BB478C86}"/>
              </a:ext>
            </a:extLst>
          </p:cNvPr>
          <p:cNvSpPr txBox="1"/>
          <p:nvPr/>
        </p:nvSpPr>
        <p:spPr>
          <a:xfrm>
            <a:off x="2824414" y="4380217"/>
            <a:ext cx="2523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* 1 heating temperature for </a:t>
            </a:r>
            <a:r>
              <a:rPr lang="en-SG" sz="1000" b="1" dirty="0">
                <a:solidFill>
                  <a:srgbClr val="FF0000"/>
                </a:solidFill>
              </a:rPr>
              <a:t>10 mins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5D6674-4A97-41D9-8A1E-3EA68F0D22D0}"/>
              </a:ext>
            </a:extLst>
          </p:cNvPr>
          <p:cNvSpPr txBox="1"/>
          <p:nvPr/>
        </p:nvSpPr>
        <p:spPr>
          <a:xfrm>
            <a:off x="2905155" y="2380360"/>
            <a:ext cx="307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*2 heating temperature for  </a:t>
            </a:r>
            <a:r>
              <a:rPr lang="en-SG" sz="1000" b="1" dirty="0">
                <a:solidFill>
                  <a:srgbClr val="FF0000"/>
                </a:solidFill>
              </a:rPr>
              <a:t>=&lt; 75mins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367F-76D6-45E7-B9A8-E914798D0F48}"/>
              </a:ext>
            </a:extLst>
          </p:cNvPr>
          <p:cNvSpPr/>
          <p:nvPr/>
        </p:nvSpPr>
        <p:spPr>
          <a:xfrm>
            <a:off x="2958785" y="194077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B276BD-C726-4872-B253-210F5054ED32}"/>
              </a:ext>
            </a:extLst>
          </p:cNvPr>
          <p:cNvSpPr/>
          <p:nvPr/>
        </p:nvSpPr>
        <p:spPr>
          <a:xfrm>
            <a:off x="4368274" y="1895304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C1FEDA-B70F-47BB-B9C8-1EADF52B3E25}"/>
              </a:ext>
            </a:extLst>
          </p:cNvPr>
          <p:cNvSpPr/>
          <p:nvPr/>
        </p:nvSpPr>
        <p:spPr>
          <a:xfrm>
            <a:off x="2937241" y="3390773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CDF1A1-1381-43A0-A747-4DEBC8E7BF26}"/>
              </a:ext>
            </a:extLst>
          </p:cNvPr>
          <p:cNvSpPr txBox="1"/>
          <p:nvPr/>
        </p:nvSpPr>
        <p:spPr>
          <a:xfrm>
            <a:off x="715780" y="2968726"/>
            <a:ext cx="1545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/>
              <a:t>To have substantial amount of e. coli for testing.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859659-3664-485B-AE63-89643DE6A5A4}"/>
              </a:ext>
            </a:extLst>
          </p:cNvPr>
          <p:cNvSpPr/>
          <p:nvPr/>
        </p:nvSpPr>
        <p:spPr>
          <a:xfrm>
            <a:off x="5116850" y="4436285"/>
            <a:ext cx="1128653" cy="629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 Lysis </a:t>
            </a:r>
            <a:r>
              <a:rPr lang="en-US" sz="1000" u="sng" dirty="0">
                <a:solidFill>
                  <a:schemeClr val="tx1"/>
                </a:solidFill>
              </a:rPr>
              <a:t>buffer: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NaOH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Ethanol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EDTA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E656A0-7A29-4AFE-959A-85D267B30159}"/>
              </a:ext>
            </a:extLst>
          </p:cNvPr>
          <p:cNvSpPr/>
          <p:nvPr/>
        </p:nvSpPr>
        <p:spPr>
          <a:xfrm>
            <a:off x="5570498" y="1356022"/>
            <a:ext cx="869948" cy="44250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Add Ethanol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6C7F58-F61F-45E0-AEF1-355D0A1E80E3}"/>
              </a:ext>
            </a:extLst>
          </p:cNvPr>
          <p:cNvCxnSpPr>
            <a:cxnSpLocks/>
          </p:cNvCxnSpPr>
          <p:nvPr/>
        </p:nvCxnSpPr>
        <p:spPr>
          <a:xfrm flipV="1">
            <a:off x="6450264" y="1536700"/>
            <a:ext cx="236286" cy="67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5561148" y="1908331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88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7D1CCF2-6AE3-451A-AD0E-DCA111781451}"/>
              </a:ext>
            </a:extLst>
          </p:cNvPr>
          <p:cNvSpPr/>
          <p:nvPr/>
        </p:nvSpPr>
        <p:spPr>
          <a:xfrm>
            <a:off x="692229" y="904899"/>
            <a:ext cx="1551658" cy="261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84261F-6589-47D6-BF8E-000410C80862}"/>
              </a:ext>
            </a:extLst>
          </p:cNvPr>
          <p:cNvSpPr/>
          <p:nvPr/>
        </p:nvSpPr>
        <p:spPr>
          <a:xfrm>
            <a:off x="2284596" y="885275"/>
            <a:ext cx="6435761" cy="3314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912663" y="105080"/>
            <a:ext cx="6216183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Spiked in Extraction protocol (Syringe Filter)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st Tube In Black And White Color Simple Outline Image Stock Illustration 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9" y="2108250"/>
            <a:ext cx="569856" cy="8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617" y="961896"/>
            <a:ext cx="1545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Bacterial Culture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Pick colony (s) into 3mL LB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Grow at </a:t>
            </a:r>
            <a:r>
              <a:rPr lang="en-US" sz="1000" b="1" dirty="0"/>
              <a:t>37degC</a:t>
            </a:r>
            <a:r>
              <a:rPr lang="en-US" sz="1000" dirty="0"/>
              <a:t>, </a:t>
            </a:r>
            <a:r>
              <a:rPr lang="en-US" sz="1000" b="1" dirty="0"/>
              <a:t>200 rpm </a:t>
            </a:r>
            <a:r>
              <a:rPr lang="en-US" sz="1000" dirty="0"/>
              <a:t>for </a:t>
            </a:r>
            <a:r>
              <a:rPr lang="en-US" sz="1000" b="1" dirty="0"/>
              <a:t>~16 </a:t>
            </a:r>
            <a:r>
              <a:rPr lang="en-US" sz="1000" b="1" dirty="0" err="1"/>
              <a:t>hr</a:t>
            </a:r>
            <a:endParaRPr lang="en-US" sz="1000" b="1" dirty="0"/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Volume </a:t>
            </a:r>
            <a:r>
              <a:rPr lang="en-US" sz="1000" dirty="0" smtClean="0"/>
              <a:t>aliquot </a:t>
            </a:r>
            <a:r>
              <a:rPr lang="en-US" sz="1000" dirty="0"/>
              <a:t>for extraction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303739" y="1958924"/>
            <a:ext cx="790429" cy="726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3113310" y="1693825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" dirty="0" smtClean="0">
                <a:solidFill>
                  <a:schemeClr val="bg2"/>
                </a:solidFill>
              </a:rPr>
              <a:t>1. Prepare 10ml </a:t>
            </a:r>
            <a:r>
              <a:rPr lang="en-SG" sz="1000" dirty="0" err="1" smtClean="0">
                <a:solidFill>
                  <a:schemeClr val="bg2"/>
                </a:solidFill>
              </a:rPr>
              <a:t>MiliQ</a:t>
            </a:r>
            <a:r>
              <a:rPr lang="en-SG" sz="1000" dirty="0" smtClean="0">
                <a:solidFill>
                  <a:schemeClr val="bg2"/>
                </a:solidFill>
              </a:rPr>
              <a:t> water + Bacterial Culture  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4579016" y="2265986"/>
            <a:ext cx="112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dirty="0" smtClean="0">
                <a:solidFill>
                  <a:srgbClr val="7030A0"/>
                </a:solidFill>
              </a:rPr>
              <a:t>Either </a:t>
            </a:r>
            <a:r>
              <a:rPr lang="en-SG" sz="1000" b="1" dirty="0" smtClean="0">
                <a:solidFill>
                  <a:srgbClr val="7030A0"/>
                </a:solidFill>
              </a:rPr>
              <a:t>0.2um</a:t>
            </a:r>
            <a:r>
              <a:rPr lang="en-SG" sz="1000" dirty="0" smtClean="0">
                <a:solidFill>
                  <a:srgbClr val="7030A0"/>
                </a:solidFill>
              </a:rPr>
              <a:t> or </a:t>
            </a:r>
            <a:r>
              <a:rPr lang="en-SG" sz="1000" b="1" dirty="0" smtClean="0">
                <a:solidFill>
                  <a:srgbClr val="7030A0"/>
                </a:solidFill>
              </a:rPr>
              <a:t>0.45 um </a:t>
            </a:r>
            <a:r>
              <a:rPr lang="en-SG" sz="1000" dirty="0" smtClean="0">
                <a:solidFill>
                  <a:srgbClr val="7030A0"/>
                </a:solidFill>
              </a:rPr>
              <a:t>filter</a:t>
            </a:r>
            <a:endParaRPr lang="en-SG" sz="1000" dirty="0">
              <a:solidFill>
                <a:srgbClr val="7030A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4264400" y="1958924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758AC3-6B1C-4018-BFFC-6403F5D71E3A}"/>
              </a:ext>
            </a:extLst>
          </p:cNvPr>
          <p:cNvCxnSpPr>
            <a:cxnSpLocks/>
          </p:cNvCxnSpPr>
          <p:nvPr/>
        </p:nvCxnSpPr>
        <p:spPr>
          <a:xfrm flipH="1">
            <a:off x="5670997" y="2450670"/>
            <a:ext cx="10179" cy="49174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4C451-BCA5-4FDC-AEA2-B68511FF5C1B}"/>
              </a:ext>
            </a:extLst>
          </p:cNvPr>
          <p:cNvSpPr/>
          <p:nvPr/>
        </p:nvSpPr>
        <p:spPr>
          <a:xfrm>
            <a:off x="4714328" y="3007800"/>
            <a:ext cx="1933698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BB8FE0-208C-4978-A550-E683F03C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90" y="330989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153417-7BCF-44D7-8CBD-7E1E4B499866}"/>
              </a:ext>
            </a:extLst>
          </p:cNvPr>
          <p:cNvSpPr txBox="1"/>
          <p:nvPr/>
        </p:nvSpPr>
        <p:spPr>
          <a:xfrm>
            <a:off x="4696891" y="3007800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367F-76D6-45E7-B9A8-E914798D0F48}"/>
              </a:ext>
            </a:extLst>
          </p:cNvPr>
          <p:cNvSpPr/>
          <p:nvPr/>
        </p:nvSpPr>
        <p:spPr>
          <a:xfrm>
            <a:off x="2958785" y="226477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B276BD-C726-4872-B253-210F5054ED32}"/>
              </a:ext>
            </a:extLst>
          </p:cNvPr>
          <p:cNvSpPr/>
          <p:nvPr/>
        </p:nvSpPr>
        <p:spPr>
          <a:xfrm>
            <a:off x="4373194" y="226470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CDF1A1-1381-43A0-A747-4DEBC8E7BF26}"/>
              </a:ext>
            </a:extLst>
          </p:cNvPr>
          <p:cNvSpPr txBox="1"/>
          <p:nvPr/>
        </p:nvSpPr>
        <p:spPr>
          <a:xfrm>
            <a:off x="715780" y="2968726"/>
            <a:ext cx="1545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/>
              <a:t>To have substantial amount of e. coli for testing.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5867270" y="226470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4551368" y="1688473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" dirty="0">
                <a:solidFill>
                  <a:schemeClr val="bg2"/>
                </a:solidFill>
              </a:rPr>
              <a:t>2.  Filter </a:t>
            </a:r>
            <a:r>
              <a:rPr lang="en-SG" sz="1000" dirty="0" smtClean="0">
                <a:solidFill>
                  <a:schemeClr val="bg2"/>
                </a:solidFill>
              </a:rPr>
              <a:t>water </a:t>
            </a:r>
            <a:r>
              <a:rPr lang="en-SG" sz="1000" dirty="0">
                <a:solidFill>
                  <a:schemeClr val="bg2"/>
                </a:solidFill>
              </a:rPr>
              <a:t>sample through </a:t>
            </a:r>
            <a:r>
              <a:rPr lang="en-SG" sz="1000" dirty="0" smtClean="0">
                <a:solidFill>
                  <a:schemeClr val="bg2"/>
                </a:solidFill>
              </a:rPr>
              <a:t>syringe filter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5966367" y="1680659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" dirty="0" smtClean="0">
                <a:solidFill>
                  <a:schemeClr val="bg2"/>
                </a:solidFill>
              </a:rPr>
              <a:t>3. Filter E lysis buffer through the same filter 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5703801" y="1986248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6079723" y="2279945"/>
            <a:ext cx="112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b="1" dirty="0" smtClean="0">
                <a:solidFill>
                  <a:srgbClr val="7030A0"/>
                </a:solidFill>
              </a:rPr>
              <a:t>455ul</a:t>
            </a:r>
            <a:r>
              <a:rPr lang="en-SG" sz="1000" dirty="0" smtClean="0">
                <a:solidFill>
                  <a:srgbClr val="7030A0"/>
                </a:solidFill>
              </a:rPr>
              <a:t> vs </a:t>
            </a:r>
            <a:r>
              <a:rPr lang="en-SG" sz="1000" b="1" dirty="0" smtClean="0">
                <a:solidFill>
                  <a:srgbClr val="7030A0"/>
                </a:solidFill>
              </a:rPr>
              <a:t>1ml</a:t>
            </a:r>
            <a:r>
              <a:rPr lang="en-SG" sz="1000" dirty="0" smtClean="0">
                <a:solidFill>
                  <a:srgbClr val="7030A0"/>
                </a:solidFill>
              </a:rPr>
              <a:t> of Lysis Buffer</a:t>
            </a:r>
            <a:endParaRPr lang="en-SG" sz="1000" dirty="0">
              <a:solidFill>
                <a:srgbClr val="7030A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6782547" y="3645754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7034856" y="3688372"/>
            <a:ext cx="112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b="1" dirty="0" smtClean="0">
                <a:solidFill>
                  <a:srgbClr val="7030A0"/>
                </a:solidFill>
              </a:rPr>
              <a:t>100ul</a:t>
            </a:r>
            <a:r>
              <a:rPr lang="en-SG" sz="1000" dirty="0" smtClean="0">
                <a:solidFill>
                  <a:srgbClr val="7030A0"/>
                </a:solidFill>
              </a:rPr>
              <a:t> of sample is eluted out</a:t>
            </a:r>
            <a:endParaRPr lang="en-SG" sz="1000" dirty="0">
              <a:solidFill>
                <a:srgbClr val="7030A0"/>
              </a:solidFill>
            </a:endParaRPr>
          </a:p>
        </p:txBody>
      </p:sp>
      <p:sp>
        <p:nvSpPr>
          <p:cNvPr id="12" name="AutoShape 12" descr="Rankam Syringe Filter, for Clinical And Laboratory, Rs 12/piece | ID:  208320531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8357" b="16131"/>
          <a:stretch/>
        </p:blipFill>
        <p:spPr>
          <a:xfrm>
            <a:off x="4634334" y="990880"/>
            <a:ext cx="965032" cy="6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2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0.2um Filter and 0.45um Filter 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8" y="684318"/>
            <a:ext cx="2720686" cy="1675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00" y="867351"/>
            <a:ext cx="12096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244" y="684318"/>
            <a:ext cx="2587367" cy="1675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464" y="867351"/>
            <a:ext cx="1219200" cy="752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742" y="684318"/>
            <a:ext cx="2720686" cy="1675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32" y="953310"/>
            <a:ext cx="1219200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98" y="2474294"/>
            <a:ext cx="2720686" cy="18891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599" y="2733178"/>
            <a:ext cx="1209675" cy="1133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0244" y="2470746"/>
            <a:ext cx="2625498" cy="1892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6464" y="2774533"/>
            <a:ext cx="1209675" cy="752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742" y="2470746"/>
            <a:ext cx="2758817" cy="1892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1962" y="2729928"/>
            <a:ext cx="1219200" cy="742950"/>
          </a:xfrm>
          <a:prstGeom prst="rect">
            <a:avLst/>
          </a:prstGeom>
        </p:spPr>
      </p:pic>
      <p:sp>
        <p:nvSpPr>
          <p:cNvPr id="24" name="5-Point Star 23"/>
          <p:cNvSpPr/>
          <p:nvPr/>
        </p:nvSpPr>
        <p:spPr>
          <a:xfrm>
            <a:off x="936500" y="2445239"/>
            <a:ext cx="222197" cy="1754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80F92-073B-41F7-84B1-A35AF8071432}"/>
              </a:ext>
            </a:extLst>
          </p:cNvPr>
          <p:cNvSpPr txBox="1"/>
          <p:nvPr/>
        </p:nvSpPr>
        <p:spPr>
          <a:xfrm>
            <a:off x="3834131" y="4407201"/>
            <a:ext cx="5002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Note</a:t>
            </a:r>
            <a:r>
              <a:rPr lang="en-US" sz="1100" b="1" u="sng" dirty="0" smtClean="0">
                <a:solidFill>
                  <a:schemeClr val="tx1"/>
                </a:solidFill>
              </a:rPr>
              <a:t>:</a:t>
            </a:r>
            <a:br>
              <a:rPr lang="en-US" sz="1100" b="1" u="sng" dirty="0" smtClean="0">
                <a:solidFill>
                  <a:schemeClr val="tx1"/>
                </a:solidFill>
              </a:rPr>
            </a:br>
            <a:r>
              <a:rPr lang="en-US" sz="1100" dirty="0"/>
              <a:t>Using 0.4um Filter flushed with 1ml of lysis buffer gave the best </a:t>
            </a:r>
            <a:r>
              <a:rPr lang="en-US" sz="1100" dirty="0" smtClean="0"/>
              <a:t>results but further optimization should be carried out. </a:t>
            </a:r>
            <a:endParaRPr lang="en-US" sz="1100" b="1" u="sng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6857" y="58785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: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6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E Lysis Variations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49" y="702386"/>
            <a:ext cx="2720686" cy="1892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0" y="936947"/>
            <a:ext cx="971550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94" y="702386"/>
            <a:ext cx="2625498" cy="189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568" y="955997"/>
            <a:ext cx="981075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9130" y="1717997"/>
            <a:ext cx="1317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80</a:t>
            </a:r>
            <a:r>
              <a:rPr lang="en-US" sz="900" baseline="30000" dirty="0" smtClean="0"/>
              <a:t>o</a:t>
            </a:r>
            <a:r>
              <a:rPr lang="en-US" sz="900" dirty="0" smtClean="0"/>
              <a:t>C Has lower signal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27" y="2730272"/>
            <a:ext cx="2688957" cy="189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224" y="3005615"/>
            <a:ext cx="1076325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7043" y="2730272"/>
            <a:ext cx="2720686" cy="1892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94" y="2989454"/>
            <a:ext cx="1085850" cy="752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60714" y="3741929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RT Has lower signal</a:t>
            </a:r>
            <a:endParaRPr lang="en-US" sz="9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4388" y="2730272"/>
            <a:ext cx="2698559" cy="18927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0155" y="3036916"/>
            <a:ext cx="1190625" cy="723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20624" y="3775133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RT Has lower signal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9687" y="1451000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Original E Lysis Buffer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189124" y="1451000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QIAmp</a:t>
            </a:r>
            <a:r>
              <a:rPr lang="en-US" sz="1200" dirty="0" smtClean="0"/>
              <a:t> Kit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283060" y="4616928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 Lysis Buffer using </a:t>
            </a:r>
            <a:br>
              <a:rPr lang="en-US" sz="1200" dirty="0" smtClean="0"/>
            </a:br>
            <a:r>
              <a:rPr lang="en-US" sz="1200" dirty="0" smtClean="0"/>
              <a:t>Conc. </a:t>
            </a:r>
            <a:r>
              <a:rPr lang="en-US" sz="1200" dirty="0" err="1" smtClean="0"/>
              <a:t>NaOH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3507" y="4616929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Original E Lysis Buffer</a:t>
            </a:r>
            <a:br>
              <a:rPr lang="en-US" sz="1200" dirty="0" smtClean="0"/>
            </a:br>
            <a:r>
              <a:rPr lang="en-US" sz="1200" dirty="0" smtClean="0"/>
              <a:t> + SDS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749870" y="4616929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Original E Lysis Buffer </a:t>
            </a:r>
            <a:br>
              <a:rPr lang="en-US" sz="1200" dirty="0" smtClean="0"/>
            </a:br>
            <a:r>
              <a:rPr lang="en-US" sz="1200" dirty="0" smtClean="0"/>
              <a:t>+ SDS + NP40</a:t>
            </a:r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859659-3664-485B-AE63-89643DE6A5A4}"/>
              </a:ext>
            </a:extLst>
          </p:cNvPr>
          <p:cNvSpPr/>
          <p:nvPr/>
        </p:nvSpPr>
        <p:spPr>
          <a:xfrm>
            <a:off x="8211977" y="563871"/>
            <a:ext cx="760970" cy="629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 Lysis </a:t>
            </a:r>
            <a:r>
              <a:rPr lang="en-US" sz="1000" u="sng" dirty="0">
                <a:solidFill>
                  <a:schemeClr val="tx1"/>
                </a:solidFill>
              </a:rPr>
              <a:t>buffer: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NaOH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Ethanol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EDTA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8346" y="80755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: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35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851125" y="4278290"/>
            <a:ext cx="172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125</a:t>
            </a:r>
          </a:p>
        </p:txBody>
      </p:sp>
      <p:sp>
        <p:nvSpPr>
          <p:cNvPr id="14" name="Google Shape;252;g121c87ed308_1_0"/>
          <p:cNvSpPr txBox="1"/>
          <p:nvPr/>
        </p:nvSpPr>
        <p:spPr>
          <a:xfrm>
            <a:off x="950057" y="117936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Bacterial Counting: 1 µL, 10 µL, 100 µL volume of </a:t>
            </a:r>
            <a:r>
              <a:rPr lang="en-US" sz="2000" b="1" i="1" dirty="0" smtClean="0">
                <a:solidFill>
                  <a:srgbClr val="003087"/>
                </a:solidFill>
              </a:rPr>
              <a:t>E .coli </a:t>
            </a:r>
            <a:r>
              <a:rPr lang="en-US" sz="2000" b="1" dirty="0" smtClean="0">
                <a:solidFill>
                  <a:srgbClr val="003087"/>
                </a:solidFill>
              </a:rPr>
              <a:t>stock 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sz="20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788" y="3613387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+ 90µL Media</a:t>
            </a:r>
            <a:endParaRPr lang="en-SG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6386" y="3088127"/>
            <a:ext cx="178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</a:t>
            </a:r>
            <a:endParaRPr lang="en-SG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125" y="3595040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+ 99µL Media</a:t>
            </a:r>
            <a:endParaRPr lang="en-SG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6007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125 * 100</a:t>
            </a:r>
          </a:p>
          <a:p>
            <a:r>
              <a:rPr lang="en-US" sz="1000" dirty="0" smtClean="0"/>
              <a:t>= 12500</a:t>
            </a:r>
            <a:endParaRPr lang="en-SG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7647" r="2070" b="11242"/>
          <a:stretch/>
        </p:blipFill>
        <p:spPr>
          <a:xfrm>
            <a:off x="851125" y="885534"/>
            <a:ext cx="2640820" cy="2626335"/>
          </a:xfrm>
          <a:prstGeom prst="rect">
            <a:avLst/>
          </a:prstGeom>
        </p:spPr>
      </p:pic>
      <p:sp>
        <p:nvSpPr>
          <p:cNvPr id="8" name="AutoShape 2" descr="blob:https://web.whatsapp.com/1d2c29a6-11df-45e6-b1d5-e1324b6cf5a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blob:https://web.whatsapp.com/1d2c29a6-11df-45e6-b1d5-e1324b6cf5a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2085" b="11532"/>
          <a:stretch/>
        </p:blipFill>
        <p:spPr>
          <a:xfrm>
            <a:off x="3764319" y="672578"/>
            <a:ext cx="2796145" cy="2847672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3" idx="0"/>
            <a:endCxn id="13" idx="2"/>
          </p:cNvCxnSpPr>
          <p:nvPr/>
        </p:nvCxnSpPr>
        <p:spPr>
          <a:xfrm>
            <a:off x="5162392" y="672578"/>
            <a:ext cx="0" cy="284767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  <a:endCxn id="13" idx="3"/>
          </p:cNvCxnSpPr>
          <p:nvPr/>
        </p:nvCxnSpPr>
        <p:spPr>
          <a:xfrm>
            <a:off x="3764319" y="2096414"/>
            <a:ext cx="2796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26020" y="2096415"/>
            <a:ext cx="636371" cy="246736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526019" y="2055871"/>
            <a:ext cx="317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49</a:t>
            </a:r>
            <a:endParaRPr lang="en-US" sz="800" dirty="0"/>
          </a:p>
        </p:txBody>
      </p:sp>
      <p:sp>
        <p:nvSpPr>
          <p:cNvPr id="58" name="Rectangle 57"/>
          <p:cNvSpPr/>
          <p:nvPr/>
        </p:nvSpPr>
        <p:spPr>
          <a:xfrm>
            <a:off x="4526019" y="2343150"/>
            <a:ext cx="636371" cy="27860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520707" y="2454917"/>
            <a:ext cx="30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47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3974306" y="2096415"/>
            <a:ext cx="514748" cy="391992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261943" y="2127513"/>
            <a:ext cx="31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63</a:t>
            </a:r>
            <a:endParaRPr lang="en-US" sz="800" dirty="0"/>
          </a:p>
        </p:txBody>
      </p:sp>
      <p:sp>
        <p:nvSpPr>
          <p:cNvPr id="67" name="Rectangle 66"/>
          <p:cNvSpPr/>
          <p:nvPr/>
        </p:nvSpPr>
        <p:spPr>
          <a:xfrm>
            <a:off x="4133851" y="2488288"/>
            <a:ext cx="355204" cy="257294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278650" y="2574769"/>
            <a:ext cx="30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69" name="Rectangle 68"/>
          <p:cNvSpPr/>
          <p:nvPr/>
        </p:nvSpPr>
        <p:spPr>
          <a:xfrm rot="5400000">
            <a:off x="4841244" y="2824668"/>
            <a:ext cx="363686" cy="27860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807767" y="2732440"/>
            <a:ext cx="318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36</a:t>
            </a:r>
            <a:endParaRPr lang="en-US" sz="800" dirty="0"/>
          </a:p>
        </p:txBody>
      </p:sp>
      <p:sp>
        <p:nvSpPr>
          <p:cNvPr id="73" name="Rectangle 72"/>
          <p:cNvSpPr/>
          <p:nvPr/>
        </p:nvSpPr>
        <p:spPr>
          <a:xfrm rot="5400000">
            <a:off x="4457159" y="2738058"/>
            <a:ext cx="536700" cy="31654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652693" y="2588154"/>
            <a:ext cx="30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54</a:t>
            </a:r>
            <a:endParaRPr lang="en-US" sz="800" dirty="0"/>
          </a:p>
        </p:txBody>
      </p:sp>
      <p:sp>
        <p:nvSpPr>
          <p:cNvPr id="76" name="Rectangle 75"/>
          <p:cNvSpPr/>
          <p:nvPr/>
        </p:nvSpPr>
        <p:spPr>
          <a:xfrm>
            <a:off x="4328823" y="2750889"/>
            <a:ext cx="238411" cy="238837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55898" y="2840031"/>
            <a:ext cx="330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31</a:t>
            </a:r>
            <a:endParaRPr lang="en-US" sz="800" dirty="0"/>
          </a:p>
        </p:txBody>
      </p:sp>
      <p:sp>
        <p:nvSpPr>
          <p:cNvPr id="78" name="TextBox 77"/>
          <p:cNvSpPr txBox="1"/>
          <p:nvPr/>
        </p:nvSpPr>
        <p:spPr>
          <a:xfrm>
            <a:off x="4255899" y="4241371"/>
            <a:ext cx="204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4* (63+49+47+54+30+31+36)</a:t>
            </a:r>
          </a:p>
          <a:p>
            <a:r>
              <a:rPr lang="en-US" sz="1000" dirty="0" smtClean="0"/>
              <a:t>= 4*310</a:t>
            </a:r>
          </a:p>
          <a:p>
            <a:r>
              <a:rPr lang="en-US" sz="1000" dirty="0" smtClean="0"/>
              <a:t>= 1240 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0186" r="1851" b="8333"/>
          <a:stretch/>
        </p:blipFill>
        <p:spPr>
          <a:xfrm>
            <a:off x="6628679" y="715694"/>
            <a:ext cx="2360201" cy="23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9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E Lysis Variations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7" name="TextBox 26"/>
          <p:cNvSpPr txBox="1"/>
          <p:nvPr/>
        </p:nvSpPr>
        <p:spPr>
          <a:xfrm>
            <a:off x="8019393" y="1422031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Original </a:t>
            </a:r>
            <a:br>
              <a:rPr lang="en-US" sz="1200" dirty="0" smtClean="0"/>
            </a:br>
            <a:r>
              <a:rPr lang="en-US" sz="1200" dirty="0" smtClean="0"/>
              <a:t>E Lysis Buffer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20958" y="1447028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QIAmp</a:t>
            </a:r>
            <a:r>
              <a:rPr lang="en-US" sz="1200" dirty="0" smtClean="0"/>
              <a:t> Kit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258241" y="4533130"/>
            <a:ext cx="23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 Lysis Buffer </a:t>
            </a:r>
            <a:br>
              <a:rPr lang="en-US" sz="1200" dirty="0" smtClean="0"/>
            </a:br>
            <a:r>
              <a:rPr lang="en-US" sz="1200" dirty="0" smtClean="0"/>
              <a:t>+ Spiked sample w 0.22um filter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157" y="-18217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Experiments run prior.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78346" y="80771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: 100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19487"/>
            <a:ext cx="3059439" cy="1820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74" y="1038977"/>
            <a:ext cx="1140815" cy="330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674" y="1352656"/>
            <a:ext cx="1152076" cy="33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674" y="1679422"/>
            <a:ext cx="1140815" cy="305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239" y="817454"/>
            <a:ext cx="3131154" cy="186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909" y="1038977"/>
            <a:ext cx="1178545" cy="330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909" y="1383389"/>
            <a:ext cx="1178545" cy="326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909" y="1724027"/>
            <a:ext cx="1178545" cy="335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208" y="2706658"/>
            <a:ext cx="3154032" cy="1876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6888" y="2927908"/>
            <a:ext cx="1140773" cy="3200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6888" y="3255621"/>
            <a:ext cx="1140773" cy="3014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6888" y="3517488"/>
            <a:ext cx="1140773" cy="317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8239" y="2691314"/>
            <a:ext cx="3131154" cy="18633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8229" y="2890600"/>
            <a:ext cx="1177035" cy="3194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8229" y="3194334"/>
            <a:ext cx="1177035" cy="3066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08230" y="3487619"/>
            <a:ext cx="1191422" cy="31714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04770" y="4463058"/>
            <a:ext cx="23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 Lysis Buffer (Heated @80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C)</a:t>
            </a:r>
            <a:br>
              <a:rPr lang="en-US" sz="1200" dirty="0" smtClean="0"/>
            </a:br>
            <a:r>
              <a:rPr lang="en-US" sz="1200" dirty="0" smtClean="0"/>
              <a:t>+ Spiked sample w 0.22um filter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9646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60" y="1059316"/>
            <a:ext cx="2937996" cy="2922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8344" y="4307147"/>
            <a:ext cx="172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4* (7+9+19+11+8+15+8)</a:t>
            </a:r>
          </a:p>
          <a:p>
            <a:r>
              <a:rPr lang="en-US" sz="1000" dirty="0" smtClean="0"/>
              <a:t>= 4*77</a:t>
            </a:r>
          </a:p>
          <a:p>
            <a:r>
              <a:rPr lang="en-US" sz="1000" dirty="0" smtClean="0"/>
              <a:t>= 308 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2932054" y="3415345"/>
            <a:ext cx="325097" cy="1458507"/>
          </a:xfrm>
          <a:prstGeom prst="rightBrace">
            <a:avLst>
              <a:gd name="adj1" fmla="val 8333"/>
              <a:gd name="adj2" fmla="val 5155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21" y="1059316"/>
            <a:ext cx="2036894" cy="202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280" y="1047072"/>
            <a:ext cx="2109427" cy="2041055"/>
          </a:xfrm>
          <a:prstGeom prst="rect">
            <a:avLst/>
          </a:prstGeom>
        </p:spPr>
      </p:pic>
      <p:sp>
        <p:nvSpPr>
          <p:cNvPr id="14" name="Google Shape;252;g121c87ed308_1_0"/>
          <p:cNvSpPr txBox="1"/>
          <p:nvPr/>
        </p:nvSpPr>
        <p:spPr>
          <a:xfrm>
            <a:off x="950057" y="117936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Bacterial Counting: 1 µL, 10 µL, 100 µL volume of </a:t>
            </a:r>
            <a:r>
              <a:rPr lang="en-US" sz="2000" b="1" i="1" dirty="0" smtClean="0">
                <a:solidFill>
                  <a:srgbClr val="003087"/>
                </a:solidFill>
              </a:rPr>
              <a:t>E .coli </a:t>
            </a:r>
            <a:r>
              <a:rPr lang="en-US" sz="2000" b="1" dirty="0" smtClean="0">
                <a:solidFill>
                  <a:srgbClr val="003087"/>
                </a:solidFill>
              </a:rPr>
              <a:t>stock 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sz="20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727" y="3088127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+ 90µL Media</a:t>
            </a:r>
            <a:endParaRPr lang="en-SG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6386" y="3088127"/>
            <a:ext cx="178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</a:t>
            </a:r>
            <a:endParaRPr lang="en-SG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211" y="4079355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+ 99µL Media</a:t>
            </a:r>
            <a:endParaRPr lang="en-SG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0761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308 * 10</a:t>
            </a:r>
          </a:p>
          <a:p>
            <a:r>
              <a:rPr lang="en-US" sz="1000" dirty="0" smtClean="0"/>
              <a:t>= 3080</a:t>
            </a:r>
            <a:endParaRPr lang="en-SG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6007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308 * 100</a:t>
            </a:r>
          </a:p>
          <a:p>
            <a:r>
              <a:rPr lang="en-US" sz="1000" dirty="0" smtClean="0"/>
              <a:t>= 30800</a:t>
            </a:r>
            <a:endParaRPr lang="en-SG" sz="1000" dirty="0"/>
          </a:p>
        </p:txBody>
      </p:sp>
    </p:spTree>
    <p:extLst>
      <p:ext uri="{BB962C8B-B14F-4D97-AF65-F5344CB8AC3E}">
        <p14:creationId xmlns:p14="http://schemas.microsoft.com/office/powerpoint/2010/main" val="361605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AR PPT Template 1004201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9273</TotalTime>
  <Words>1182</Words>
  <Application>Microsoft Office PowerPoint</Application>
  <PresentationFormat>On-screen Show (16:9)</PresentationFormat>
  <Paragraphs>176</Paragraphs>
  <Slides>11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Open Sans</vt:lpstr>
      <vt:lpstr>Arial</vt:lpstr>
      <vt:lpstr>ASTAR PPT Template 10042012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Nathalie GONZALES</cp:lastModifiedBy>
  <cp:revision>67</cp:revision>
  <dcterms:created xsi:type="dcterms:W3CDTF">2014-03-27T05:25:01Z</dcterms:created>
  <dcterms:modified xsi:type="dcterms:W3CDTF">2022-05-13T08:28:33Z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0x0101007975D056328F844E94736683623D6AFD</vt:lpwstr>
  </property>
</Properties>
</file>