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3"/>
  </p:notesMasterIdLst>
  <p:sldIdLst>
    <p:sldId id="257" r:id="rId2"/>
    <p:sldId id="273" r:id="rId3"/>
    <p:sldId id="278" r:id="rId4"/>
    <p:sldId id="279" r:id="rId5"/>
    <p:sldId id="281" r:id="rId6"/>
    <p:sldId id="275" r:id="rId7"/>
    <p:sldId id="280" r:id="rId8"/>
    <p:sldId id="271" r:id="rId9"/>
    <p:sldId id="272" r:id="rId10"/>
    <p:sldId id="276" r:id="rId11"/>
    <p:sldId id="277" r:id="rId12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Open Sans" panose="020B0606030504020204" pitchFamily="34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4" roundtripDataSignature="AMtx7mgILIRlwkJ9yCf4rqzqC5xX+Hfcn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FCD4"/>
    <a:srgbClr val="FF99FF"/>
    <a:srgbClr val="62FB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644" autoAdjust="0"/>
  </p:normalViewPr>
  <p:slideViewPr>
    <p:cSldViewPr snapToGrid="0">
      <p:cViewPr varScale="1">
        <p:scale>
          <a:sx n="82" d="100"/>
          <a:sy n="82" d="100"/>
        </p:scale>
        <p:origin x="494" y="6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34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121e735b27b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121e735b27b_0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g121e735b27b_0_7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121c87ed308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https://www.bio-rad.com/en-sg/sku/3578121-aquadien-bacterial-dna-extraction-purification-kit?ID=3578121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https://www.qiagen.com/us/products/discovery-and-translational-research/dna-rna-purification/dna-purification/microbial-dna/dneasy-powerwater-kit/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https://www.thermofisher.com/order/catalog/product/D211001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50" name="Google Shape;250;g121c87ed308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2637506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121c87ed308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https://www.bio-rad.com/en-sg/sku/3578121-aquadien-bacterial-dna-extraction-purification-kit?ID=3578121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https://www.qiagen.com/us/products/discovery-and-translational-research/dna-rna-purification/dna-purification/microbial-dna/dneasy-powerwater-kit/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https://www.thermofisher.com/order/catalog/product/D211001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0" name="Google Shape;250;g121c87ed308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5393579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121c87ed308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https://www.bio-rad.com/en-sg/sku/3578121-aquadien-bacterial-dna-extraction-purification-kit?ID=3578121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https://www.qiagen.com/us/products/discovery-and-translational-research/dna-rna-purification/dna-purification/microbial-dna/dneasy-powerwater-kit/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https://www.thermofisher.com/order/catalog/product/D211001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0" name="Google Shape;250;g121c87ed308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9660802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121c87ed308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https://www.bio-rad.com/en-sg/sku/3578121-aquadien-bacterial-dna-extraction-purification-kit?ID=3578121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https://www.qiagen.com/us/products/discovery-and-translational-research/dna-rna-purification/dna-purification/microbial-dna/dneasy-powerwater-kit/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https://www.thermofisher.com/order/catalog/product/D211001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0" name="Google Shape;250;g121c87ed308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0188493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121c87ed308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https://www.bio-rad.com/en-sg/sku/3578121-aquadien-bacterial-dna-extraction-purification-kit?ID=3578121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https://www.qiagen.com/us/products/discovery-and-translational-research/dna-rna-purification/dna-purification/microbial-dna/dneasy-powerwater-kit/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https://www.thermofisher.com/order/catalog/product/D211001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0" name="Google Shape;250;g121c87ed308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6544971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121c87ed308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https://www.bio-rad.com/en-sg/sku/3578121-aquadien-bacterial-dna-extraction-purification-kit?ID=3578121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https://www.qiagen.com/us/products/discovery-and-translational-research/dna-rna-purification/dna-purification/microbial-dna/dneasy-powerwater-kit/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https://www.thermofisher.com/order/catalog/product/D211001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0" name="Google Shape;250;g121c87ed308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749690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121c87ed308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https://www.bio-rad.com/en-sg/sku/3578121-aquadien-bacterial-dna-extraction-purification-kit?ID=3578121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https://www.qiagen.com/us/products/discovery-and-translational-research/dna-rna-purification/dna-purification/microbial-dna/dneasy-powerwater-kit/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https://www.thermofisher.com/order/catalog/product/D211001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0" name="Google Shape;250;g121c87ed308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4559458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121c87ed308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https://www.bio-rad.com/en-sg/sku/3578121-aquadien-bacterial-dna-extraction-purification-kit?ID=3578121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https://www.qiagen.com/us/products/discovery-and-translational-research/dna-rna-purification/dna-purification/microbial-dna/dneasy-powerwater-kit/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https://www.thermofisher.com/order/catalog/product/D211001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0" name="Google Shape;250;g121c87ed308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7160981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121c87ed308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https://www.bio-rad.com/en-sg/sku/3578121-aquadien-bacterial-dna-extraction-purification-kit?ID=3578121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https://www.qiagen.com/us/products/discovery-and-translational-research/dna-rna-purification/dna-purification/microbial-dna/dneasy-powerwater-kit/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https://www.thermofisher.com/order/catalog/product/D211001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0" name="Google Shape;250;g121c87ed308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1331967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121c87ed308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https://www.bio-rad.com/en-sg/sku/3578121-aquadien-bacterial-dna-extraction-purification-kit?ID=3578121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https://www.qiagen.com/us/products/discovery-and-translational-research/dna-rna-purification/dna-purification/microbial-dna/dneasy-powerwater-kit/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https://www.thermofisher.com/order/catalog/product/D211001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0" name="Google Shape;250;g121c87ed308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350073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and Content">
  <p:cSld name="3_Title and Content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2"/>
          <p:cNvSpPr txBox="1">
            <a:spLocks noGrp="1"/>
          </p:cNvSpPr>
          <p:nvPr>
            <p:ph type="title"/>
          </p:nvPr>
        </p:nvSpPr>
        <p:spPr>
          <a:xfrm>
            <a:off x="899592" y="339502"/>
            <a:ext cx="7920880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087"/>
              </a:buClr>
              <a:buSzPts val="2000"/>
              <a:buFont typeface="Open Sans"/>
              <a:buNone/>
              <a:defRPr>
                <a:solidFill>
                  <a:srgbClr val="003087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2"/>
          <p:cNvSpPr txBox="1">
            <a:spLocks noGrp="1"/>
          </p:cNvSpPr>
          <p:nvPr>
            <p:ph type="body" idx="1"/>
          </p:nvPr>
        </p:nvSpPr>
        <p:spPr>
          <a:xfrm>
            <a:off x="899592" y="1131590"/>
            <a:ext cx="7920880" cy="3240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slow">
    <p:push/>
  </p:transition>
  <p:extLst>
    <p:ext uri="{DCECCB84-F9BA-43D5-87BE-67443E8EF086}">
      <p15:sldGuideLst xmlns:p15="http://schemas.microsoft.com/office/powerpoint/2012/main">
        <p15:guide id="1" pos="392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2_Cover">
  <p:cSld name="2_Cov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5"/>
          <p:cNvSpPr txBox="1">
            <a:spLocks noGrp="1"/>
          </p:cNvSpPr>
          <p:nvPr>
            <p:ph type="ctrTitle"/>
          </p:nvPr>
        </p:nvSpPr>
        <p:spPr>
          <a:xfrm>
            <a:off x="4860032" y="1288841"/>
            <a:ext cx="4032449" cy="1683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900"/>
              <a:buFont typeface="Open Sans"/>
              <a:buNone/>
              <a:defRPr sz="2900" b="1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5"/>
          <p:cNvSpPr txBox="1">
            <a:spLocks noGrp="1"/>
          </p:cNvSpPr>
          <p:nvPr>
            <p:ph type="body" idx="1"/>
          </p:nvPr>
        </p:nvSpPr>
        <p:spPr>
          <a:xfrm>
            <a:off x="4860032" y="4515966"/>
            <a:ext cx="1751689" cy="28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rgbClr val="FFFFFF"/>
              </a:buClr>
              <a:buSzPts val="1050"/>
              <a:buNone/>
              <a:defRPr sz="105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5"/>
          <p:cNvSpPr txBox="1">
            <a:spLocks noGrp="1"/>
          </p:cNvSpPr>
          <p:nvPr>
            <p:ph type="body" idx="2"/>
          </p:nvPr>
        </p:nvSpPr>
        <p:spPr>
          <a:xfrm>
            <a:off x="4860033" y="3459891"/>
            <a:ext cx="4032448" cy="47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 b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5"/>
          <p:cNvSpPr txBox="1">
            <a:spLocks noGrp="1"/>
          </p:cNvSpPr>
          <p:nvPr>
            <p:ph type="body" idx="3"/>
          </p:nvPr>
        </p:nvSpPr>
        <p:spPr>
          <a:xfrm>
            <a:off x="4860033" y="3219822"/>
            <a:ext cx="4032448" cy="288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15"/>
          <p:cNvSpPr txBox="1">
            <a:spLocks noGrp="1"/>
          </p:cNvSpPr>
          <p:nvPr>
            <p:ph type="body" idx="4"/>
          </p:nvPr>
        </p:nvSpPr>
        <p:spPr>
          <a:xfrm>
            <a:off x="4860033" y="3952693"/>
            <a:ext cx="4032448" cy="561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 b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76">
          <p15:clr>
            <a:srgbClr val="FBAE40"/>
          </p15:clr>
        </p15:guide>
        <p15:guide id="2" orient="horz" pos="3038">
          <p15:clr>
            <a:srgbClr val="FBAE40"/>
          </p15:clr>
        </p15:guide>
        <p15:guide id="3" pos="5534">
          <p15:clr>
            <a:srgbClr val="FBAE40"/>
          </p15:clr>
        </p15:guide>
        <p15:guide id="4" pos="2989">
          <p15:clr>
            <a:srgbClr val="FBAE40"/>
          </p15:clr>
        </p15:guide>
        <p15:guide id="5" orient="horz" pos="656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3_Cover">
  <p:cSld name="3_Cov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6"/>
          <p:cNvSpPr txBox="1">
            <a:spLocks noGrp="1"/>
          </p:cNvSpPr>
          <p:nvPr>
            <p:ph type="ctrTitle"/>
          </p:nvPr>
        </p:nvSpPr>
        <p:spPr>
          <a:xfrm>
            <a:off x="4860032" y="1288841"/>
            <a:ext cx="4032449" cy="1683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900"/>
              <a:buFont typeface="Open Sans"/>
              <a:buNone/>
              <a:defRPr sz="2900" b="1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6"/>
          <p:cNvSpPr txBox="1">
            <a:spLocks noGrp="1"/>
          </p:cNvSpPr>
          <p:nvPr>
            <p:ph type="body" idx="1"/>
          </p:nvPr>
        </p:nvSpPr>
        <p:spPr>
          <a:xfrm>
            <a:off x="4860032" y="4515966"/>
            <a:ext cx="1751689" cy="28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rgbClr val="FFFFFF"/>
              </a:buClr>
              <a:buSzPts val="1050"/>
              <a:buNone/>
              <a:defRPr sz="105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16"/>
          <p:cNvSpPr txBox="1">
            <a:spLocks noGrp="1"/>
          </p:cNvSpPr>
          <p:nvPr>
            <p:ph type="body" idx="2"/>
          </p:nvPr>
        </p:nvSpPr>
        <p:spPr>
          <a:xfrm>
            <a:off x="4860033" y="3459891"/>
            <a:ext cx="4032448" cy="47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 b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16"/>
          <p:cNvSpPr txBox="1">
            <a:spLocks noGrp="1"/>
          </p:cNvSpPr>
          <p:nvPr>
            <p:ph type="body" idx="3"/>
          </p:nvPr>
        </p:nvSpPr>
        <p:spPr>
          <a:xfrm>
            <a:off x="4860033" y="3219822"/>
            <a:ext cx="4032448" cy="288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6"/>
          <p:cNvSpPr txBox="1">
            <a:spLocks noGrp="1"/>
          </p:cNvSpPr>
          <p:nvPr>
            <p:ph type="body" idx="4"/>
          </p:nvPr>
        </p:nvSpPr>
        <p:spPr>
          <a:xfrm>
            <a:off x="4860033" y="3952693"/>
            <a:ext cx="4032448" cy="561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 b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76">
          <p15:clr>
            <a:srgbClr val="FBAE40"/>
          </p15:clr>
        </p15:guide>
        <p15:guide id="2" orient="horz" pos="3038">
          <p15:clr>
            <a:srgbClr val="FBAE40"/>
          </p15:clr>
        </p15:guide>
        <p15:guide id="3" pos="5534">
          <p15:clr>
            <a:srgbClr val="FBAE40"/>
          </p15:clr>
        </p15:guide>
        <p15:guide id="4" pos="2988">
          <p15:clr>
            <a:srgbClr val="FBAE40"/>
          </p15:clr>
        </p15:guide>
        <p15:guide id="5" orient="horz" pos="66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ontent page">
  <p:cSld name="2_Content page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7"/>
          <p:cNvSpPr txBox="1">
            <a:spLocks noGrp="1"/>
          </p:cNvSpPr>
          <p:nvPr>
            <p:ph type="body" idx="1"/>
          </p:nvPr>
        </p:nvSpPr>
        <p:spPr>
          <a:xfrm>
            <a:off x="1403350" y="1178913"/>
            <a:ext cx="50292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3087"/>
              </a:buClr>
              <a:buSzPts val="1600"/>
              <a:buNone/>
              <a:defRPr sz="1600" b="1">
                <a:solidFill>
                  <a:srgbClr val="003087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17"/>
          <p:cNvSpPr txBox="1">
            <a:spLocks noGrp="1"/>
          </p:cNvSpPr>
          <p:nvPr>
            <p:ph type="body" idx="2"/>
          </p:nvPr>
        </p:nvSpPr>
        <p:spPr>
          <a:xfrm>
            <a:off x="1403350" y="1674491"/>
            <a:ext cx="50292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3087"/>
              </a:buClr>
              <a:buSzPts val="1600"/>
              <a:buNone/>
              <a:defRPr sz="1600" b="1">
                <a:solidFill>
                  <a:srgbClr val="003087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7"/>
          <p:cNvSpPr txBox="1">
            <a:spLocks noGrp="1"/>
          </p:cNvSpPr>
          <p:nvPr>
            <p:ph type="body" idx="3"/>
          </p:nvPr>
        </p:nvSpPr>
        <p:spPr>
          <a:xfrm>
            <a:off x="1403350" y="2181686"/>
            <a:ext cx="50292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3087"/>
              </a:buClr>
              <a:buSzPts val="1600"/>
              <a:buNone/>
              <a:defRPr sz="1600" b="1">
                <a:solidFill>
                  <a:srgbClr val="003087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17"/>
          <p:cNvSpPr txBox="1">
            <a:spLocks noGrp="1"/>
          </p:cNvSpPr>
          <p:nvPr>
            <p:ph type="body" idx="4"/>
          </p:nvPr>
        </p:nvSpPr>
        <p:spPr>
          <a:xfrm>
            <a:off x="1403350" y="2681555"/>
            <a:ext cx="50292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3087"/>
              </a:buClr>
              <a:buSzPts val="1600"/>
              <a:buNone/>
              <a:defRPr sz="1600" b="1">
                <a:solidFill>
                  <a:srgbClr val="003087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7"/>
          <p:cNvSpPr txBox="1">
            <a:spLocks noGrp="1"/>
          </p:cNvSpPr>
          <p:nvPr>
            <p:ph type="body" idx="5"/>
          </p:nvPr>
        </p:nvSpPr>
        <p:spPr>
          <a:xfrm>
            <a:off x="6732588" y="1178912"/>
            <a:ext cx="1079772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3087"/>
              </a:buClr>
              <a:buSzPts val="1600"/>
              <a:buNone/>
              <a:defRPr sz="1600" b="1">
                <a:solidFill>
                  <a:srgbClr val="003087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17"/>
          <p:cNvSpPr txBox="1">
            <a:spLocks noGrp="1"/>
          </p:cNvSpPr>
          <p:nvPr>
            <p:ph type="body" idx="6"/>
          </p:nvPr>
        </p:nvSpPr>
        <p:spPr>
          <a:xfrm>
            <a:off x="6732588" y="1674491"/>
            <a:ext cx="1079772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3087"/>
              </a:buClr>
              <a:buSzPts val="1600"/>
              <a:buNone/>
              <a:defRPr sz="1600" b="1">
                <a:solidFill>
                  <a:srgbClr val="003087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body" idx="7"/>
          </p:nvPr>
        </p:nvSpPr>
        <p:spPr>
          <a:xfrm>
            <a:off x="6732588" y="2181686"/>
            <a:ext cx="1079772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3087"/>
              </a:buClr>
              <a:buSzPts val="1600"/>
              <a:buNone/>
              <a:defRPr sz="1600" b="1" i="0">
                <a:solidFill>
                  <a:srgbClr val="003087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body" idx="8"/>
          </p:nvPr>
        </p:nvSpPr>
        <p:spPr>
          <a:xfrm>
            <a:off x="6732588" y="2681555"/>
            <a:ext cx="1079772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3087"/>
              </a:buClr>
              <a:buSzPts val="1600"/>
              <a:buNone/>
              <a:defRPr sz="1600" b="1">
                <a:solidFill>
                  <a:srgbClr val="003087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17"/>
          <p:cNvSpPr txBox="1">
            <a:spLocks noGrp="1"/>
          </p:cNvSpPr>
          <p:nvPr>
            <p:ph type="body" idx="9"/>
          </p:nvPr>
        </p:nvSpPr>
        <p:spPr>
          <a:xfrm>
            <a:off x="1403350" y="3161526"/>
            <a:ext cx="50292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3087"/>
              </a:buClr>
              <a:buSzPts val="1600"/>
              <a:buNone/>
              <a:defRPr sz="1600" b="1">
                <a:solidFill>
                  <a:srgbClr val="003087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body" idx="13"/>
          </p:nvPr>
        </p:nvSpPr>
        <p:spPr>
          <a:xfrm>
            <a:off x="6732588" y="3158084"/>
            <a:ext cx="1079772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3087"/>
              </a:buClr>
              <a:buSzPts val="1600"/>
              <a:buNone/>
              <a:defRPr sz="1600" b="1">
                <a:solidFill>
                  <a:srgbClr val="003087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17"/>
          <p:cNvSpPr txBox="1">
            <a:spLocks noGrp="1"/>
          </p:cNvSpPr>
          <p:nvPr>
            <p:ph type="title"/>
          </p:nvPr>
        </p:nvSpPr>
        <p:spPr>
          <a:xfrm>
            <a:off x="899592" y="336411"/>
            <a:ext cx="7920880" cy="469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087"/>
              </a:buClr>
              <a:buSzPts val="2000"/>
              <a:buFont typeface="Open Sans"/>
              <a:buNone/>
              <a:defRPr>
                <a:solidFill>
                  <a:srgbClr val="003087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slow">
    <p:push/>
  </p:transition>
  <p:extLst>
    <p:ext uri="{DCECCB84-F9BA-43D5-87BE-67443E8EF086}">
      <p15:sldGuideLst xmlns:p15="http://schemas.microsoft.com/office/powerpoint/2012/main">
        <p15:guide id="1" pos="386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and Content">
  <p:cSld name="4_Title and Content">
    <p:bg>
      <p:bgPr>
        <a:solidFill>
          <a:schemeClr val="lt1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8"/>
          <p:cNvSpPr/>
          <p:nvPr/>
        </p:nvSpPr>
        <p:spPr>
          <a:xfrm>
            <a:off x="0" y="0"/>
            <a:ext cx="827584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18"/>
          <p:cNvSpPr txBox="1">
            <a:spLocks noGrp="1"/>
          </p:cNvSpPr>
          <p:nvPr>
            <p:ph type="title"/>
          </p:nvPr>
        </p:nvSpPr>
        <p:spPr>
          <a:xfrm>
            <a:off x="323528" y="339502"/>
            <a:ext cx="8496944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087"/>
              </a:buClr>
              <a:buSzPts val="2000"/>
              <a:buFont typeface="Open Sans"/>
              <a:buNone/>
              <a:defRPr>
                <a:solidFill>
                  <a:srgbClr val="003087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body" idx="1"/>
          </p:nvPr>
        </p:nvSpPr>
        <p:spPr>
          <a:xfrm>
            <a:off x="323528" y="1131590"/>
            <a:ext cx="8496944" cy="3240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4_Section Divider">
  <p:cSld name="4_Section Divi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9"/>
          <p:cNvSpPr txBox="1">
            <a:spLocks noGrp="1"/>
          </p:cNvSpPr>
          <p:nvPr>
            <p:ph type="title"/>
          </p:nvPr>
        </p:nvSpPr>
        <p:spPr>
          <a:xfrm>
            <a:off x="611560" y="1275606"/>
            <a:ext cx="5492700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087"/>
              </a:buClr>
              <a:buSzPts val="2800"/>
              <a:buFont typeface="Open Sans"/>
              <a:buNone/>
              <a:defRPr sz="2800">
                <a:solidFill>
                  <a:srgbClr val="003087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ontact Us">
  <p:cSld name="5_Contact Us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0"/>
          <p:cNvSpPr txBox="1">
            <a:spLocks noGrp="1"/>
          </p:cNvSpPr>
          <p:nvPr>
            <p:ph type="body" idx="1"/>
          </p:nvPr>
        </p:nvSpPr>
        <p:spPr>
          <a:xfrm>
            <a:off x="1044375" y="1530724"/>
            <a:ext cx="4114800" cy="205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20"/>
          <p:cNvSpPr txBox="1">
            <a:spLocks noGrp="1"/>
          </p:cNvSpPr>
          <p:nvPr>
            <p:ph type="body" idx="2"/>
          </p:nvPr>
        </p:nvSpPr>
        <p:spPr>
          <a:xfrm>
            <a:off x="1044375" y="1293100"/>
            <a:ext cx="4114800" cy="205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20"/>
          <p:cNvSpPr txBox="1">
            <a:spLocks noGrp="1"/>
          </p:cNvSpPr>
          <p:nvPr>
            <p:ph type="body" idx="3"/>
          </p:nvPr>
        </p:nvSpPr>
        <p:spPr>
          <a:xfrm>
            <a:off x="1044375" y="1768348"/>
            <a:ext cx="4114800" cy="205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20"/>
          <p:cNvSpPr txBox="1">
            <a:spLocks noGrp="1"/>
          </p:cNvSpPr>
          <p:nvPr>
            <p:ph type="body" idx="4"/>
          </p:nvPr>
        </p:nvSpPr>
        <p:spPr>
          <a:xfrm>
            <a:off x="1044375" y="2005970"/>
            <a:ext cx="4114800" cy="205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4" name="Google Shape;64;p20"/>
          <p:cNvSpPr txBox="1">
            <a:spLocks noGrp="1"/>
          </p:cNvSpPr>
          <p:nvPr>
            <p:ph type="body" idx="5"/>
          </p:nvPr>
        </p:nvSpPr>
        <p:spPr>
          <a:xfrm>
            <a:off x="1044375" y="1055476"/>
            <a:ext cx="4114800" cy="205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20"/>
          <p:cNvSpPr txBox="1">
            <a:spLocks noGrp="1"/>
          </p:cNvSpPr>
          <p:nvPr>
            <p:ph type="body" idx="6"/>
          </p:nvPr>
        </p:nvSpPr>
        <p:spPr>
          <a:xfrm>
            <a:off x="1043608" y="3191005"/>
            <a:ext cx="4114800" cy="205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20"/>
          <p:cNvSpPr txBox="1">
            <a:spLocks noGrp="1"/>
          </p:cNvSpPr>
          <p:nvPr>
            <p:ph type="body" idx="7"/>
          </p:nvPr>
        </p:nvSpPr>
        <p:spPr>
          <a:xfrm>
            <a:off x="1043608" y="2953386"/>
            <a:ext cx="4114800" cy="205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body" idx="8"/>
          </p:nvPr>
        </p:nvSpPr>
        <p:spPr>
          <a:xfrm>
            <a:off x="1043608" y="3428624"/>
            <a:ext cx="4114800" cy="205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20"/>
          <p:cNvSpPr txBox="1">
            <a:spLocks noGrp="1"/>
          </p:cNvSpPr>
          <p:nvPr>
            <p:ph type="body" idx="9"/>
          </p:nvPr>
        </p:nvSpPr>
        <p:spPr>
          <a:xfrm>
            <a:off x="1043608" y="3666243"/>
            <a:ext cx="4114800" cy="205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20"/>
          <p:cNvSpPr txBox="1">
            <a:spLocks noGrp="1"/>
          </p:cNvSpPr>
          <p:nvPr>
            <p:ph type="body" idx="13"/>
          </p:nvPr>
        </p:nvSpPr>
        <p:spPr>
          <a:xfrm>
            <a:off x="1043608" y="2715767"/>
            <a:ext cx="4114800" cy="205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14"/>
          </p:nvPr>
        </p:nvSpPr>
        <p:spPr>
          <a:xfrm>
            <a:off x="5292080" y="1055494"/>
            <a:ext cx="2743200" cy="1156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body" idx="15"/>
          </p:nvPr>
        </p:nvSpPr>
        <p:spPr>
          <a:xfrm>
            <a:off x="5292080" y="2715766"/>
            <a:ext cx="2743200" cy="1156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/>
          <p:nvPr/>
        </p:nvSpPr>
        <p:spPr>
          <a:xfrm>
            <a:off x="971600" y="333465"/>
            <a:ext cx="1888326" cy="477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en-US" sz="2500" b="1" i="0" u="none" strike="noStrike" cap="none">
                <a:solidFill>
                  <a:srgbClr val="003087"/>
                </a:solidFill>
                <a:latin typeface="Open Sans"/>
                <a:ea typeface="Open Sans"/>
                <a:cs typeface="Open Sans"/>
                <a:sym typeface="Open Sans"/>
              </a:rPr>
              <a:t>Contact us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6_Back Cover">
  <p:cSld name="6_Back Cov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1"/>
          <p:cNvSpPr/>
          <p:nvPr/>
        </p:nvSpPr>
        <p:spPr>
          <a:xfrm>
            <a:off x="4660760" y="1995686"/>
            <a:ext cx="200971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003087"/>
                </a:solidFill>
                <a:latin typeface="Open Sans"/>
                <a:ea typeface="Open Sans"/>
                <a:cs typeface="Open Sans"/>
                <a:sym typeface="Open Sans"/>
              </a:rPr>
              <a:t>THANK YOU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21"/>
          <p:cNvSpPr/>
          <p:nvPr/>
        </p:nvSpPr>
        <p:spPr>
          <a:xfrm>
            <a:off x="4711579" y="2836934"/>
            <a:ext cx="1402948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rgbClr val="003087"/>
                </a:solidFill>
                <a:latin typeface="Open Sans"/>
                <a:ea typeface="Open Sans"/>
                <a:cs typeface="Open Sans"/>
                <a:sym typeface="Open Sans"/>
              </a:rPr>
              <a:t>www.a-star.edu.sg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6" name="Google Shape;76;p21"/>
          <p:cNvCxnSpPr/>
          <p:nvPr/>
        </p:nvCxnSpPr>
        <p:spPr>
          <a:xfrm>
            <a:off x="4788024" y="2787774"/>
            <a:ext cx="1800200" cy="0"/>
          </a:xfrm>
          <a:prstGeom prst="straightConnector1">
            <a:avLst/>
          </a:prstGeom>
          <a:noFill/>
          <a:ln w="9525" cap="flat" cmpd="sng">
            <a:solidFill>
              <a:srgbClr val="003087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77" name="Google Shape;77;p21" descr="AStar_Logo_RGB_LowRes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16017" y="407959"/>
            <a:ext cx="1728191" cy="5455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5_Section Divider">
  <p:cSld name="5_Section Divider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>
            <a:spLocks noGrp="1"/>
          </p:cNvSpPr>
          <p:nvPr>
            <p:ph type="title"/>
          </p:nvPr>
        </p:nvSpPr>
        <p:spPr>
          <a:xfrm>
            <a:off x="899592" y="339502"/>
            <a:ext cx="7920880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087"/>
              </a:buClr>
              <a:buSzPts val="2000"/>
              <a:buFont typeface="Open Sans"/>
              <a:buNone/>
              <a:defRPr sz="2000" b="1" i="0" u="none" strike="noStrike" cap="none">
                <a:solidFill>
                  <a:srgbClr val="003087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1"/>
          <p:cNvSpPr txBox="1">
            <a:spLocks noGrp="1"/>
          </p:cNvSpPr>
          <p:nvPr>
            <p:ph type="body" idx="1"/>
          </p:nvPr>
        </p:nvSpPr>
        <p:spPr>
          <a:xfrm>
            <a:off x="899592" y="1131590"/>
            <a:ext cx="7920880" cy="3240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1"/>
          <p:cNvSpPr txBox="1"/>
          <p:nvPr/>
        </p:nvSpPr>
        <p:spPr>
          <a:xfrm>
            <a:off x="6830888" y="4731990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fld id="{00000000-1234-1234-1234-123412341234}" type="slidenum">
              <a:rPr lang="en-US" sz="7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7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" name="Google Shape;13;p11" descr="AStar_Powerpoint_Image Template05.jpg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0" y="0"/>
            <a:ext cx="621240" cy="51435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</p:sldLayoutIdLst>
  <p:transition spd="slow">
    <p:push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5" Type="http://schemas.openxmlformats.org/officeDocument/2006/relationships/image" Target="../media/image3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121e735b27b_0_74"/>
          <p:cNvSpPr txBox="1">
            <a:spLocks noGrp="1"/>
          </p:cNvSpPr>
          <p:nvPr>
            <p:ph type="body" idx="1"/>
          </p:nvPr>
        </p:nvSpPr>
        <p:spPr>
          <a:xfrm>
            <a:off x="899592" y="1131590"/>
            <a:ext cx="7920900" cy="32403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320"/>
              </a:spcBef>
              <a:spcAft>
                <a:spcPts val="0"/>
              </a:spcAft>
              <a:buNone/>
            </a:pPr>
            <a:r>
              <a:rPr lang="en-US" sz="3500" b="1" i="1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Water quality monitoring for </a:t>
            </a:r>
            <a:endParaRPr sz="3500" b="1" i="1" dirty="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/>
            <a:r>
              <a:rPr lang="en-US" sz="3500" b="1" i="1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Legionella </a:t>
            </a:r>
            <a:r>
              <a:rPr lang="en-US" sz="3500" b="1" i="1" dirty="0" err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pneumophila</a:t>
            </a:r>
            <a:r>
              <a:rPr lang="en-US" sz="3500" b="1" i="1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and E. Coli</a:t>
            </a:r>
            <a:r>
              <a:rPr lang="en-US" sz="4000" b="1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4000" b="1" dirty="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252;g121c87ed308_1_0"/>
          <p:cNvSpPr txBox="1"/>
          <p:nvPr/>
        </p:nvSpPr>
        <p:spPr>
          <a:xfrm>
            <a:off x="789709" y="112962"/>
            <a:ext cx="7629896" cy="44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3087"/>
              </a:buClr>
              <a:buSzPts val="1600"/>
            </a:pPr>
            <a:r>
              <a:rPr lang="en-US" sz="1800" b="1" dirty="0">
                <a:solidFill>
                  <a:srgbClr val="003087"/>
                </a:solidFill>
              </a:rPr>
              <a:t>Comparison of Extraction protocol: qPCR detection of </a:t>
            </a:r>
            <a:r>
              <a:rPr lang="en-US" sz="1800" b="1" dirty="0" err="1">
                <a:solidFill>
                  <a:srgbClr val="003087"/>
                </a:solidFill>
              </a:rPr>
              <a:t>UidA</a:t>
            </a:r>
            <a:r>
              <a:rPr lang="en-US" sz="1800" b="1" dirty="0">
                <a:solidFill>
                  <a:srgbClr val="003087"/>
                </a:solidFill>
              </a:rPr>
              <a:t> (</a:t>
            </a:r>
            <a:r>
              <a:rPr lang="en-US" sz="1800" b="1" i="1" dirty="0">
                <a:solidFill>
                  <a:srgbClr val="003087"/>
                </a:solidFill>
              </a:rPr>
              <a:t>E. coli</a:t>
            </a:r>
            <a:r>
              <a:rPr lang="en-US" sz="1800" b="1" dirty="0">
                <a:solidFill>
                  <a:srgbClr val="003087"/>
                </a:solidFill>
              </a:rPr>
              <a:t>)</a:t>
            </a:r>
            <a:endParaRPr b="1" i="0" u="none" strike="noStrike" cap="none" dirty="0">
              <a:solidFill>
                <a:srgbClr val="0070C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B2405B1-C224-4E81-A661-ECA6C1AF4A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7057" y="475234"/>
            <a:ext cx="2279179" cy="153827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4DEC736-4135-485D-BA61-D2A2A61953C0}"/>
              </a:ext>
            </a:extLst>
          </p:cNvPr>
          <p:cNvSpPr txBox="1"/>
          <p:nvPr/>
        </p:nvSpPr>
        <p:spPr>
          <a:xfrm>
            <a:off x="1163363" y="822829"/>
            <a:ext cx="10914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E Lysis buffer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A035D2F-9A5E-4B4F-9B69-D66751152773}"/>
              </a:ext>
            </a:extLst>
          </p:cNvPr>
          <p:cNvSpPr txBox="1"/>
          <p:nvPr/>
        </p:nvSpPr>
        <p:spPr>
          <a:xfrm>
            <a:off x="1180693" y="625323"/>
            <a:ext cx="998113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1" i="1" dirty="0">
                <a:solidFill>
                  <a:srgbClr val="0070C0"/>
                </a:solidFill>
              </a:rPr>
              <a:t>EC</a:t>
            </a:r>
            <a:r>
              <a:rPr lang="en-US" sz="1000" b="1" dirty="0">
                <a:solidFill>
                  <a:srgbClr val="0070C0"/>
                </a:solidFill>
              </a:rPr>
              <a:t> 100 µL</a:t>
            </a:r>
            <a:endParaRPr lang="en-SG" sz="1000" b="1" dirty="0">
              <a:solidFill>
                <a:srgbClr val="0070C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B4C5DF1-970B-44D5-AA12-A73033531C9E}"/>
              </a:ext>
            </a:extLst>
          </p:cNvPr>
          <p:cNvSpPr txBox="1"/>
          <p:nvPr/>
        </p:nvSpPr>
        <p:spPr>
          <a:xfrm>
            <a:off x="1180693" y="987835"/>
            <a:ext cx="9659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/>
              <a:t>QIAamp</a:t>
            </a:r>
            <a:endParaRPr lang="en-US" sz="1000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BCDB9E8-5710-432C-AA05-418DB0E79D24}"/>
              </a:ext>
            </a:extLst>
          </p:cNvPr>
          <p:cNvCxnSpPr>
            <a:cxnSpLocks/>
            <a:stCxn id="18" idx="2"/>
          </p:cNvCxnSpPr>
          <p:nvPr/>
        </p:nvCxnSpPr>
        <p:spPr>
          <a:xfrm>
            <a:off x="1663651" y="1234056"/>
            <a:ext cx="238259" cy="4138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2A7ED0F9-2FC0-4597-9F81-B0AAEF5A2333}"/>
              </a:ext>
            </a:extLst>
          </p:cNvPr>
          <p:cNvCxnSpPr>
            <a:cxnSpLocks/>
          </p:cNvCxnSpPr>
          <p:nvPr/>
        </p:nvCxnSpPr>
        <p:spPr>
          <a:xfrm>
            <a:off x="1858660" y="1025224"/>
            <a:ext cx="234286" cy="3522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B5D99A40-9C1F-4A0B-888D-F4E7688B4B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4805" y="1220868"/>
            <a:ext cx="624996" cy="53763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CE7D1AE-4BB9-4D63-BC81-30DE281F76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32410" y="520882"/>
            <a:ext cx="2279179" cy="153827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DB0732D-ECB9-4319-B76E-4C88A08A241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89056" y="1267232"/>
            <a:ext cx="576622" cy="494248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A65A93C4-5D35-4433-AE91-B8FAEC6C35C2}"/>
              </a:ext>
            </a:extLst>
          </p:cNvPr>
          <p:cNvSpPr txBox="1"/>
          <p:nvPr/>
        </p:nvSpPr>
        <p:spPr>
          <a:xfrm>
            <a:off x="3705206" y="959612"/>
            <a:ext cx="11257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E Lysis buffer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759609F-AC9D-4D17-A9B8-1985D20972B5}"/>
              </a:ext>
            </a:extLst>
          </p:cNvPr>
          <p:cNvSpPr txBox="1"/>
          <p:nvPr/>
        </p:nvSpPr>
        <p:spPr>
          <a:xfrm>
            <a:off x="3705207" y="688420"/>
            <a:ext cx="998113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1" i="1" dirty="0">
                <a:solidFill>
                  <a:srgbClr val="0070C0"/>
                </a:solidFill>
              </a:rPr>
              <a:t>EC</a:t>
            </a:r>
            <a:r>
              <a:rPr lang="en-US" sz="1000" b="1" dirty="0">
                <a:solidFill>
                  <a:srgbClr val="0070C0"/>
                </a:solidFill>
              </a:rPr>
              <a:t> 10 µL</a:t>
            </a:r>
            <a:endParaRPr lang="en-SG" sz="1000" b="1" dirty="0">
              <a:solidFill>
                <a:srgbClr val="0070C0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109D99F-EC4D-45CC-B79D-325B13110435}"/>
              </a:ext>
            </a:extLst>
          </p:cNvPr>
          <p:cNvSpPr txBox="1"/>
          <p:nvPr/>
        </p:nvSpPr>
        <p:spPr>
          <a:xfrm>
            <a:off x="3705207" y="1155891"/>
            <a:ext cx="9659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/>
              <a:t>QIAamp</a:t>
            </a:r>
            <a:endParaRPr lang="en-US" sz="1000" dirty="0"/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C84402C6-D7FB-4B10-B9E2-DD773CF7CBFC}"/>
              </a:ext>
            </a:extLst>
          </p:cNvPr>
          <p:cNvCxnSpPr/>
          <p:nvPr/>
        </p:nvCxnSpPr>
        <p:spPr>
          <a:xfrm>
            <a:off x="4188165" y="1377141"/>
            <a:ext cx="238259" cy="3163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5A9FAC8A-8E45-4368-97C5-E642AE1CD340}"/>
              </a:ext>
            </a:extLst>
          </p:cNvPr>
          <p:cNvCxnSpPr>
            <a:cxnSpLocks/>
          </p:cNvCxnSpPr>
          <p:nvPr/>
        </p:nvCxnSpPr>
        <p:spPr>
          <a:xfrm>
            <a:off x="4426424" y="1155891"/>
            <a:ext cx="244699" cy="4179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F598C2D5-DE06-4004-B640-6CB4946B50E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00090" y="520882"/>
            <a:ext cx="2114476" cy="1521010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05C00CC2-2044-4A83-A48E-71CCDE943356}"/>
              </a:ext>
            </a:extLst>
          </p:cNvPr>
          <p:cNvSpPr txBox="1"/>
          <p:nvPr/>
        </p:nvSpPr>
        <p:spPr>
          <a:xfrm>
            <a:off x="6139794" y="1005514"/>
            <a:ext cx="107741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E Lysis buffer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2A83B37-D59F-45F6-8CEA-DBB396C16C85}"/>
              </a:ext>
            </a:extLst>
          </p:cNvPr>
          <p:cNvSpPr txBox="1"/>
          <p:nvPr/>
        </p:nvSpPr>
        <p:spPr>
          <a:xfrm>
            <a:off x="6184440" y="661154"/>
            <a:ext cx="998113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1" i="1" dirty="0">
                <a:solidFill>
                  <a:srgbClr val="0070C0"/>
                </a:solidFill>
              </a:rPr>
              <a:t>EC</a:t>
            </a:r>
            <a:r>
              <a:rPr lang="en-US" sz="1000" b="1" dirty="0">
                <a:solidFill>
                  <a:srgbClr val="0070C0"/>
                </a:solidFill>
              </a:rPr>
              <a:t> 1 µL</a:t>
            </a:r>
            <a:endParaRPr lang="en-SG" sz="1000" b="1" dirty="0">
              <a:solidFill>
                <a:srgbClr val="0070C0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B23AF8E-1584-49BC-9FAB-157BB02DC2AA}"/>
              </a:ext>
            </a:extLst>
          </p:cNvPr>
          <p:cNvSpPr txBox="1"/>
          <p:nvPr/>
        </p:nvSpPr>
        <p:spPr>
          <a:xfrm>
            <a:off x="6161889" y="820373"/>
            <a:ext cx="9659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/>
              <a:t>QIAamp</a:t>
            </a:r>
            <a:endParaRPr lang="en-US" sz="1000" dirty="0"/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9C422EFC-1276-45F7-B8DD-8ECFA17CBF1E}"/>
              </a:ext>
            </a:extLst>
          </p:cNvPr>
          <p:cNvCxnSpPr>
            <a:cxnSpLocks/>
          </p:cNvCxnSpPr>
          <p:nvPr/>
        </p:nvCxnSpPr>
        <p:spPr>
          <a:xfrm>
            <a:off x="6745118" y="929739"/>
            <a:ext cx="673634" cy="757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4AA14357-1644-4521-A7F4-4902A031ECF8}"/>
              </a:ext>
            </a:extLst>
          </p:cNvPr>
          <p:cNvCxnSpPr>
            <a:cxnSpLocks/>
          </p:cNvCxnSpPr>
          <p:nvPr/>
        </p:nvCxnSpPr>
        <p:spPr>
          <a:xfrm>
            <a:off x="6858853" y="1144021"/>
            <a:ext cx="559899" cy="1027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>
            <a:extLst>
              <a:ext uri="{FF2B5EF4-FFF2-40B4-BE49-F238E27FC236}">
                <a16:creationId xmlns:a16="http://schemas.microsoft.com/office/drawing/2014/main" id="{A47C3508-BC90-47E0-AE91-A66AE4A09B3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1243" y="1911353"/>
            <a:ext cx="2230806" cy="1505621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A315EC8C-D5BB-4CAE-A809-9885001823A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87282" y="2664163"/>
            <a:ext cx="572060" cy="470360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13622D84-8B81-4CDA-A58E-F7C24942D6AE}"/>
              </a:ext>
            </a:extLst>
          </p:cNvPr>
          <p:cNvSpPr txBox="1"/>
          <p:nvPr/>
        </p:nvSpPr>
        <p:spPr>
          <a:xfrm>
            <a:off x="1204879" y="2218073"/>
            <a:ext cx="9659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E Lysis buffer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51D78790-CC92-4AA0-AF47-6414CF38EE4F}"/>
              </a:ext>
            </a:extLst>
          </p:cNvPr>
          <p:cNvSpPr txBox="1"/>
          <p:nvPr/>
        </p:nvSpPr>
        <p:spPr>
          <a:xfrm>
            <a:off x="1188795" y="2038475"/>
            <a:ext cx="998113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1" i="1" dirty="0">
                <a:solidFill>
                  <a:srgbClr val="0070C0"/>
                </a:solidFill>
              </a:rPr>
              <a:t>EC</a:t>
            </a:r>
            <a:r>
              <a:rPr lang="en-US" sz="1000" b="1" dirty="0">
                <a:solidFill>
                  <a:srgbClr val="0070C0"/>
                </a:solidFill>
              </a:rPr>
              <a:t> 0.1 µL</a:t>
            </a:r>
            <a:endParaRPr lang="en-SG" sz="1000" b="1" dirty="0">
              <a:solidFill>
                <a:srgbClr val="0070C0"/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4532792A-A8F8-4583-A6E0-1EB2EA1C136E}"/>
              </a:ext>
            </a:extLst>
          </p:cNvPr>
          <p:cNvSpPr txBox="1"/>
          <p:nvPr/>
        </p:nvSpPr>
        <p:spPr>
          <a:xfrm>
            <a:off x="1204879" y="2368411"/>
            <a:ext cx="9659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/>
              <a:t>QIAamp</a:t>
            </a:r>
            <a:endParaRPr lang="en-US" sz="1000" dirty="0"/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C26E3444-A368-4423-B7F1-78F48332506F}"/>
              </a:ext>
            </a:extLst>
          </p:cNvPr>
          <p:cNvCxnSpPr>
            <a:cxnSpLocks/>
          </p:cNvCxnSpPr>
          <p:nvPr/>
        </p:nvCxnSpPr>
        <p:spPr>
          <a:xfrm>
            <a:off x="1782780" y="2502154"/>
            <a:ext cx="613786" cy="3971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104836F9-B991-4284-8D45-B308A14A617F}"/>
              </a:ext>
            </a:extLst>
          </p:cNvPr>
          <p:cNvCxnSpPr>
            <a:cxnSpLocks/>
          </p:cNvCxnSpPr>
          <p:nvPr/>
        </p:nvCxnSpPr>
        <p:spPr>
          <a:xfrm>
            <a:off x="2071241" y="2304841"/>
            <a:ext cx="532568" cy="2914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Picture 43">
            <a:extLst>
              <a:ext uri="{FF2B5EF4-FFF2-40B4-BE49-F238E27FC236}">
                <a16:creationId xmlns:a16="http://schemas.microsoft.com/office/drawing/2014/main" id="{207A096B-71D1-4569-AFAF-D38FAE221D2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06418" y="1972838"/>
            <a:ext cx="2296351" cy="1489784"/>
          </a:xfrm>
          <a:prstGeom prst="rect">
            <a:avLst/>
          </a:prstGeom>
        </p:spPr>
      </p:pic>
      <p:sp>
        <p:nvSpPr>
          <p:cNvPr id="63" name="TextBox 62">
            <a:extLst>
              <a:ext uri="{FF2B5EF4-FFF2-40B4-BE49-F238E27FC236}">
                <a16:creationId xmlns:a16="http://schemas.microsoft.com/office/drawing/2014/main" id="{AA53244E-5880-4AA2-ADD0-13217B982900}"/>
              </a:ext>
            </a:extLst>
          </p:cNvPr>
          <p:cNvSpPr txBox="1"/>
          <p:nvPr/>
        </p:nvSpPr>
        <p:spPr>
          <a:xfrm>
            <a:off x="3670054" y="2263720"/>
            <a:ext cx="9659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E Lysis buffer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65D35D23-E47D-4E01-BA97-6D8862C01FD5}"/>
              </a:ext>
            </a:extLst>
          </p:cNvPr>
          <p:cNvSpPr txBox="1"/>
          <p:nvPr/>
        </p:nvSpPr>
        <p:spPr>
          <a:xfrm>
            <a:off x="3666503" y="2102749"/>
            <a:ext cx="998113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1" i="1" dirty="0">
                <a:solidFill>
                  <a:srgbClr val="0070C0"/>
                </a:solidFill>
              </a:rPr>
              <a:t>EC</a:t>
            </a:r>
            <a:r>
              <a:rPr lang="en-US" sz="1000" b="1" dirty="0">
                <a:solidFill>
                  <a:srgbClr val="0070C0"/>
                </a:solidFill>
              </a:rPr>
              <a:t> 0.01 µL</a:t>
            </a:r>
            <a:endParaRPr lang="en-SG" sz="1000" b="1" dirty="0">
              <a:solidFill>
                <a:srgbClr val="0070C0"/>
              </a:solidFill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3F4E96A2-CB3E-420F-8926-570D511A87D5}"/>
              </a:ext>
            </a:extLst>
          </p:cNvPr>
          <p:cNvSpPr txBox="1"/>
          <p:nvPr/>
        </p:nvSpPr>
        <p:spPr>
          <a:xfrm>
            <a:off x="3670054" y="2414058"/>
            <a:ext cx="9659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/>
              <a:t>QIAamp</a:t>
            </a:r>
            <a:endParaRPr lang="en-US" sz="1000" dirty="0"/>
          </a:p>
        </p:txBody>
      </p: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AC53BDDF-7A1B-482F-AED0-3D9C882D31B9}"/>
              </a:ext>
            </a:extLst>
          </p:cNvPr>
          <p:cNvCxnSpPr>
            <a:cxnSpLocks/>
          </p:cNvCxnSpPr>
          <p:nvPr/>
        </p:nvCxnSpPr>
        <p:spPr>
          <a:xfrm>
            <a:off x="4247955" y="2547801"/>
            <a:ext cx="900643" cy="1961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1296048D-D43D-4258-925B-68AE59B0F784}"/>
              </a:ext>
            </a:extLst>
          </p:cNvPr>
          <p:cNvCxnSpPr>
            <a:cxnSpLocks/>
          </p:cNvCxnSpPr>
          <p:nvPr/>
        </p:nvCxnSpPr>
        <p:spPr>
          <a:xfrm>
            <a:off x="4536416" y="2350488"/>
            <a:ext cx="824859" cy="1573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" name="Picture 47">
            <a:extLst>
              <a:ext uri="{FF2B5EF4-FFF2-40B4-BE49-F238E27FC236}">
                <a16:creationId xmlns:a16="http://schemas.microsoft.com/office/drawing/2014/main" id="{05BDD7F4-5899-4F19-8410-D124DFC263D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754718" y="2669074"/>
            <a:ext cx="671706" cy="517773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C456E151-7BA4-41B5-B556-5354E65CC5C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890750" y="1975223"/>
            <a:ext cx="2132636" cy="1439364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9E20DD39-A4BF-42B7-B6F9-9129EE9578E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232243" y="2644337"/>
            <a:ext cx="667295" cy="497067"/>
          </a:xfrm>
          <a:prstGeom prst="rect">
            <a:avLst/>
          </a:prstGeom>
        </p:spPr>
      </p:pic>
      <p:sp>
        <p:nvSpPr>
          <p:cNvPr id="76" name="TextBox 75">
            <a:extLst>
              <a:ext uri="{FF2B5EF4-FFF2-40B4-BE49-F238E27FC236}">
                <a16:creationId xmlns:a16="http://schemas.microsoft.com/office/drawing/2014/main" id="{2F1B2DBB-6806-457A-84D9-F74568D0D734}"/>
              </a:ext>
            </a:extLst>
          </p:cNvPr>
          <p:cNvSpPr txBox="1"/>
          <p:nvPr/>
        </p:nvSpPr>
        <p:spPr>
          <a:xfrm>
            <a:off x="6185066" y="2272951"/>
            <a:ext cx="9659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E Lysis buffer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F8A72604-AA28-45DD-97EE-A5C5AD626DAD}"/>
              </a:ext>
            </a:extLst>
          </p:cNvPr>
          <p:cNvSpPr txBox="1"/>
          <p:nvPr/>
        </p:nvSpPr>
        <p:spPr>
          <a:xfrm>
            <a:off x="6168982" y="2093353"/>
            <a:ext cx="998113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1" i="1" dirty="0">
                <a:solidFill>
                  <a:srgbClr val="0070C0"/>
                </a:solidFill>
              </a:rPr>
              <a:t>EC</a:t>
            </a:r>
            <a:r>
              <a:rPr lang="en-US" sz="1000" b="1" dirty="0">
                <a:solidFill>
                  <a:srgbClr val="0070C0"/>
                </a:solidFill>
              </a:rPr>
              <a:t> 0.001 µL</a:t>
            </a:r>
            <a:endParaRPr lang="en-SG" sz="1000" b="1" dirty="0">
              <a:solidFill>
                <a:srgbClr val="0070C0"/>
              </a:solidFill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C27731A7-F255-455F-9038-EDB6CEC67DB3}"/>
              </a:ext>
            </a:extLst>
          </p:cNvPr>
          <p:cNvSpPr txBox="1"/>
          <p:nvPr/>
        </p:nvSpPr>
        <p:spPr>
          <a:xfrm>
            <a:off x="6185066" y="2423289"/>
            <a:ext cx="9659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/>
              <a:t>QIAamp</a:t>
            </a:r>
            <a:endParaRPr lang="en-US" sz="1000" dirty="0"/>
          </a:p>
        </p:txBody>
      </p: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F731E41A-F44A-4986-A5B0-CDDC3110CAF6}"/>
              </a:ext>
            </a:extLst>
          </p:cNvPr>
          <p:cNvCxnSpPr>
            <a:cxnSpLocks/>
          </p:cNvCxnSpPr>
          <p:nvPr/>
        </p:nvCxnSpPr>
        <p:spPr>
          <a:xfrm>
            <a:off x="6762967" y="2557032"/>
            <a:ext cx="884473" cy="1760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DF8903DA-A22F-4C29-BE6F-5A8188C135A4}"/>
              </a:ext>
            </a:extLst>
          </p:cNvPr>
          <p:cNvCxnSpPr>
            <a:cxnSpLocks/>
          </p:cNvCxnSpPr>
          <p:nvPr/>
        </p:nvCxnSpPr>
        <p:spPr>
          <a:xfrm>
            <a:off x="7051428" y="2359719"/>
            <a:ext cx="719814" cy="1468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7" name="Picture 86">
            <a:extLst>
              <a:ext uri="{FF2B5EF4-FFF2-40B4-BE49-F238E27FC236}">
                <a16:creationId xmlns:a16="http://schemas.microsoft.com/office/drawing/2014/main" id="{0E28BDCC-9127-454C-85D7-75ABB5AD6FA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50793" y="3414172"/>
            <a:ext cx="2197070" cy="1482852"/>
          </a:xfrm>
          <a:prstGeom prst="rect">
            <a:avLst/>
          </a:prstGeom>
        </p:spPr>
      </p:pic>
      <p:sp>
        <p:nvSpPr>
          <p:cNvPr id="88" name="TextBox 87">
            <a:extLst>
              <a:ext uri="{FF2B5EF4-FFF2-40B4-BE49-F238E27FC236}">
                <a16:creationId xmlns:a16="http://schemas.microsoft.com/office/drawing/2014/main" id="{3823B459-5556-4172-9E0E-81FC717297DB}"/>
              </a:ext>
            </a:extLst>
          </p:cNvPr>
          <p:cNvSpPr txBox="1"/>
          <p:nvPr/>
        </p:nvSpPr>
        <p:spPr>
          <a:xfrm>
            <a:off x="1208874" y="3707368"/>
            <a:ext cx="9659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E Lysis buffer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79D14F7B-5568-4D48-B75F-CFA70FE76078}"/>
              </a:ext>
            </a:extLst>
          </p:cNvPr>
          <p:cNvSpPr txBox="1"/>
          <p:nvPr/>
        </p:nvSpPr>
        <p:spPr>
          <a:xfrm>
            <a:off x="1210951" y="3556471"/>
            <a:ext cx="995448" cy="24622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US" sz="1000" b="1" i="1" dirty="0">
                <a:solidFill>
                  <a:srgbClr val="0070C0"/>
                </a:solidFill>
              </a:rPr>
              <a:t>EC</a:t>
            </a:r>
            <a:r>
              <a:rPr lang="en-US" sz="1000" b="1" dirty="0">
                <a:solidFill>
                  <a:srgbClr val="0070C0"/>
                </a:solidFill>
              </a:rPr>
              <a:t> 0.0001 µL</a:t>
            </a:r>
            <a:endParaRPr lang="en-SG" sz="1000" b="1" dirty="0">
              <a:solidFill>
                <a:srgbClr val="0070C0"/>
              </a:solidFill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05F44637-9468-4C46-A8B2-63F7C58E9630}"/>
              </a:ext>
            </a:extLst>
          </p:cNvPr>
          <p:cNvSpPr txBox="1"/>
          <p:nvPr/>
        </p:nvSpPr>
        <p:spPr>
          <a:xfrm>
            <a:off x="1208874" y="3857706"/>
            <a:ext cx="9659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/>
              <a:t>QIAamp</a:t>
            </a:r>
            <a:endParaRPr lang="en-US" sz="1000" dirty="0"/>
          </a:p>
        </p:txBody>
      </p: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94C75620-5A0D-4028-9E88-05A4C8509A1C}"/>
              </a:ext>
            </a:extLst>
          </p:cNvPr>
          <p:cNvCxnSpPr>
            <a:cxnSpLocks/>
          </p:cNvCxnSpPr>
          <p:nvPr/>
        </p:nvCxnSpPr>
        <p:spPr>
          <a:xfrm>
            <a:off x="1786775" y="3991449"/>
            <a:ext cx="1097928" cy="901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86E5096E-16B4-40E0-A863-78E4155851C7}"/>
              </a:ext>
            </a:extLst>
          </p:cNvPr>
          <p:cNvCxnSpPr>
            <a:cxnSpLocks/>
            <a:stCxn id="88" idx="3"/>
          </p:cNvCxnSpPr>
          <p:nvPr/>
        </p:nvCxnSpPr>
        <p:spPr>
          <a:xfrm>
            <a:off x="2174790" y="3830479"/>
            <a:ext cx="767868" cy="1231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8" name="Picture 97">
            <a:extLst>
              <a:ext uri="{FF2B5EF4-FFF2-40B4-BE49-F238E27FC236}">
                <a16:creationId xmlns:a16="http://schemas.microsoft.com/office/drawing/2014/main" id="{C3313C3B-01D0-4DD5-8DC6-275AC638ABEA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297369" y="4102893"/>
            <a:ext cx="762040" cy="552304"/>
          </a:xfrm>
          <a:prstGeom prst="rect">
            <a:avLst/>
          </a:prstGeom>
        </p:spPr>
      </p:pic>
      <p:sp>
        <p:nvSpPr>
          <p:cNvPr id="100" name="TextBox 99">
            <a:extLst>
              <a:ext uri="{FF2B5EF4-FFF2-40B4-BE49-F238E27FC236}">
                <a16:creationId xmlns:a16="http://schemas.microsoft.com/office/drawing/2014/main" id="{2B380F92-073B-41F7-84B1-A35AF8071432}"/>
              </a:ext>
            </a:extLst>
          </p:cNvPr>
          <p:cNvSpPr txBox="1"/>
          <p:nvPr/>
        </p:nvSpPr>
        <p:spPr>
          <a:xfrm>
            <a:off x="3666503" y="3666857"/>
            <a:ext cx="500229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00" b="1" u="sng" dirty="0">
                <a:solidFill>
                  <a:schemeClr val="tx1"/>
                </a:solidFill>
              </a:rPr>
              <a:t>Note:</a:t>
            </a:r>
          </a:p>
          <a:p>
            <a:pPr>
              <a:lnSpc>
                <a:spcPct val="150000"/>
              </a:lnSpc>
            </a:pPr>
            <a:r>
              <a:rPr lang="en-US" sz="1100" dirty="0">
                <a:solidFill>
                  <a:schemeClr val="tx1"/>
                </a:solidFill>
              </a:rPr>
              <a:t>qPCR detection demonstrated that the extraction efficiency of E lysis protocol with reference protocol (</a:t>
            </a:r>
            <a:r>
              <a:rPr lang="en-US" sz="1100" dirty="0" err="1">
                <a:solidFill>
                  <a:schemeClr val="tx1"/>
                </a:solidFill>
              </a:rPr>
              <a:t>QIAamp</a:t>
            </a:r>
            <a:r>
              <a:rPr lang="en-US" sz="1100" dirty="0">
                <a:solidFill>
                  <a:schemeClr val="tx1"/>
                </a:solidFill>
              </a:rPr>
              <a:t> DNA mini kit) were comparable with ~1 </a:t>
            </a:r>
            <a:r>
              <a:rPr lang="en-US" sz="1100" dirty="0" err="1">
                <a:solidFill>
                  <a:schemeClr val="tx1"/>
                </a:solidFill>
              </a:rPr>
              <a:t>ct</a:t>
            </a:r>
            <a:r>
              <a:rPr lang="en-US" sz="1100" dirty="0">
                <a:solidFill>
                  <a:schemeClr val="tx1"/>
                </a:solidFill>
              </a:rPr>
              <a:t> difference.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C2255289-48A3-430A-B60B-69EAF3D1A321}"/>
              </a:ext>
            </a:extLst>
          </p:cNvPr>
          <p:cNvSpPr txBox="1"/>
          <p:nvPr/>
        </p:nvSpPr>
        <p:spPr>
          <a:xfrm>
            <a:off x="664306" y="421221"/>
            <a:ext cx="998113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1" i="1" dirty="0">
                <a:solidFill>
                  <a:srgbClr val="FF0000"/>
                </a:solidFill>
              </a:rPr>
              <a:t>Highest titer</a:t>
            </a:r>
            <a:endParaRPr lang="en-SG" sz="1000" b="1" dirty="0">
              <a:solidFill>
                <a:srgbClr val="FF0000"/>
              </a:solidFill>
            </a:endParaRP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E397B788-3174-4F0B-90AB-F9244CC621E4}"/>
              </a:ext>
            </a:extLst>
          </p:cNvPr>
          <p:cNvSpPr txBox="1"/>
          <p:nvPr/>
        </p:nvSpPr>
        <p:spPr>
          <a:xfrm>
            <a:off x="705822" y="4709663"/>
            <a:ext cx="998113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1" i="1" dirty="0">
                <a:solidFill>
                  <a:srgbClr val="FF0000"/>
                </a:solidFill>
              </a:rPr>
              <a:t>Lowest titer</a:t>
            </a:r>
            <a:endParaRPr lang="en-SG" sz="1000" b="1" dirty="0">
              <a:solidFill>
                <a:srgbClr val="FF0000"/>
              </a:solidFill>
            </a:endParaRPr>
          </a:p>
        </p:txBody>
      </p:sp>
      <p:pic>
        <p:nvPicPr>
          <p:cNvPr id="106" name="Picture 105">
            <a:extLst>
              <a:ext uri="{FF2B5EF4-FFF2-40B4-BE49-F238E27FC236}">
                <a16:creationId xmlns:a16="http://schemas.microsoft.com/office/drawing/2014/main" id="{75097198-3172-4D74-873A-74D606AC0984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230047" y="1248496"/>
            <a:ext cx="601265" cy="515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40289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52BC8350-7CC8-4C59-B3FD-9EE194A7400B}"/>
              </a:ext>
            </a:extLst>
          </p:cNvPr>
          <p:cNvSpPr/>
          <p:nvPr/>
        </p:nvSpPr>
        <p:spPr>
          <a:xfrm>
            <a:off x="967253" y="2739979"/>
            <a:ext cx="7854327" cy="232958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02D3553-D38D-4424-94ED-E468B823DBD6}"/>
              </a:ext>
            </a:extLst>
          </p:cNvPr>
          <p:cNvSpPr/>
          <p:nvPr/>
        </p:nvSpPr>
        <p:spPr>
          <a:xfrm>
            <a:off x="967254" y="1509967"/>
            <a:ext cx="7854327" cy="126640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D1ECB63-9B0B-43C5-9E45-611B300D8DF5}"/>
              </a:ext>
            </a:extLst>
          </p:cNvPr>
          <p:cNvSpPr/>
          <p:nvPr/>
        </p:nvSpPr>
        <p:spPr>
          <a:xfrm>
            <a:off x="967255" y="135725"/>
            <a:ext cx="7854327" cy="137424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8" name="Google Shape;252;g121c87ed308_1_0">
            <a:extLst>
              <a:ext uri="{FF2B5EF4-FFF2-40B4-BE49-F238E27FC236}">
                <a16:creationId xmlns:a16="http://schemas.microsoft.com/office/drawing/2014/main" id="{DA3922C9-C839-4DE2-A7BC-36C3097D3ED6}"/>
              </a:ext>
            </a:extLst>
          </p:cNvPr>
          <p:cNvSpPr txBox="1"/>
          <p:nvPr/>
        </p:nvSpPr>
        <p:spPr>
          <a:xfrm>
            <a:off x="1154186" y="2757358"/>
            <a:ext cx="6691104" cy="118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3087"/>
              </a:buClr>
              <a:buSzPts val="1600"/>
            </a:pPr>
            <a:r>
              <a:rPr lang="en-US" sz="1200" b="1" u="sng" dirty="0">
                <a:solidFill>
                  <a:schemeClr val="tx1"/>
                </a:solidFill>
              </a:rPr>
              <a:t>Subsequent Plans: </a:t>
            </a:r>
          </a:p>
          <a:p>
            <a:pPr>
              <a:buClr>
                <a:srgbClr val="003087"/>
              </a:buClr>
              <a:buSzPts val="1600"/>
            </a:pPr>
            <a:r>
              <a:rPr lang="en-US" sz="1200" b="1" dirty="0">
                <a:solidFill>
                  <a:schemeClr val="tx1"/>
                </a:solidFill>
              </a:rPr>
              <a:t>Optimization of Prepared Lysis buffer</a:t>
            </a:r>
            <a:endParaRPr lang="en-US" sz="1200" dirty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  <a:buClr>
                <a:srgbClr val="003087"/>
              </a:buClr>
              <a:buSzPts val="1600"/>
            </a:pPr>
            <a:r>
              <a:rPr lang="en-US" sz="1200" dirty="0">
                <a:solidFill>
                  <a:srgbClr val="0070C0"/>
                </a:solidFill>
              </a:rPr>
              <a:t>1</a:t>
            </a:r>
            <a:r>
              <a:rPr lang="en-US" sz="1200" i="0" u="none" strike="noStrike" cap="none" dirty="0">
                <a:solidFill>
                  <a:srgbClr val="0070C0"/>
                </a:solidFill>
              </a:rPr>
              <a:t>. </a:t>
            </a:r>
            <a:r>
              <a:rPr lang="en-US" sz="1200" b="1" i="0" u="none" strike="noStrike" cap="none" dirty="0">
                <a:solidFill>
                  <a:srgbClr val="0070C0"/>
                </a:solidFill>
              </a:rPr>
              <a:t>Temp</a:t>
            </a:r>
            <a:r>
              <a:rPr lang="en-US" sz="1200" b="1" dirty="0">
                <a:solidFill>
                  <a:srgbClr val="0070C0"/>
                </a:solidFill>
              </a:rPr>
              <a:t>erature</a:t>
            </a:r>
            <a:r>
              <a:rPr lang="en-US" sz="1200" dirty="0">
                <a:solidFill>
                  <a:srgbClr val="0070C0"/>
                </a:solidFill>
              </a:rPr>
              <a:t>: </a:t>
            </a:r>
            <a:r>
              <a:rPr lang="en-US" sz="1100" dirty="0">
                <a:solidFill>
                  <a:schemeClr val="tx1"/>
                </a:solidFill>
              </a:rPr>
              <a:t>RT vs 70degC </a:t>
            </a:r>
            <a:r>
              <a:rPr lang="en-US" sz="900" dirty="0">
                <a:solidFill>
                  <a:schemeClr val="tx1"/>
                </a:solidFill>
              </a:rPr>
              <a:t>(10mins) </a:t>
            </a:r>
            <a:r>
              <a:rPr lang="en-US" sz="1100" dirty="0">
                <a:solidFill>
                  <a:schemeClr val="tx1"/>
                </a:solidFill>
              </a:rPr>
              <a:t>vs 80 </a:t>
            </a:r>
            <a:r>
              <a:rPr lang="en-US" sz="1100" dirty="0" err="1">
                <a:solidFill>
                  <a:schemeClr val="tx1"/>
                </a:solidFill>
              </a:rPr>
              <a:t>degC</a:t>
            </a:r>
            <a:r>
              <a:rPr lang="en-US" sz="1100" dirty="0">
                <a:solidFill>
                  <a:schemeClr val="tx1"/>
                </a:solidFill>
              </a:rPr>
              <a:t> </a:t>
            </a:r>
            <a:r>
              <a:rPr lang="en-US" sz="900" dirty="0">
                <a:solidFill>
                  <a:schemeClr val="tx1"/>
                </a:solidFill>
              </a:rPr>
              <a:t>(10mins) </a:t>
            </a:r>
            <a:r>
              <a:rPr lang="en-US" sz="1100" dirty="0">
                <a:solidFill>
                  <a:schemeClr val="tx1"/>
                </a:solidFill>
              </a:rPr>
              <a:t>vs 90 </a:t>
            </a:r>
            <a:r>
              <a:rPr lang="en-US" sz="1100" dirty="0" err="1">
                <a:solidFill>
                  <a:schemeClr val="tx1"/>
                </a:solidFill>
              </a:rPr>
              <a:t>degC</a:t>
            </a:r>
            <a:r>
              <a:rPr lang="en-US" sz="1100" dirty="0">
                <a:solidFill>
                  <a:schemeClr val="tx1"/>
                </a:solidFill>
              </a:rPr>
              <a:t> </a:t>
            </a:r>
            <a:r>
              <a:rPr lang="en-US" sz="900" dirty="0">
                <a:solidFill>
                  <a:schemeClr val="tx1"/>
                </a:solidFill>
              </a:rPr>
              <a:t>(10mins)</a:t>
            </a:r>
            <a:endParaRPr lang="en-US" sz="100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buClr>
                <a:srgbClr val="003087"/>
              </a:buClr>
              <a:buSzPts val="1600"/>
            </a:pPr>
            <a:r>
              <a:rPr lang="en-US" sz="1200" dirty="0">
                <a:solidFill>
                  <a:srgbClr val="0070C0"/>
                </a:solidFill>
              </a:rPr>
              <a:t>2. </a:t>
            </a:r>
            <a:r>
              <a:rPr lang="en-US" sz="1200" b="1" dirty="0">
                <a:solidFill>
                  <a:srgbClr val="0070C0"/>
                </a:solidFill>
              </a:rPr>
              <a:t>Modification</a:t>
            </a:r>
            <a:r>
              <a:rPr lang="en-US" sz="1200" dirty="0">
                <a:solidFill>
                  <a:srgbClr val="0070C0"/>
                </a:solidFill>
              </a:rPr>
              <a:t> </a:t>
            </a:r>
            <a:r>
              <a:rPr lang="en-US" sz="1100" dirty="0">
                <a:solidFill>
                  <a:schemeClr val="tx1"/>
                </a:solidFill>
              </a:rPr>
              <a:t>(Addition of detergent etc.)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9" name="Google Shape;252;g121c87ed308_1_0">
            <a:extLst>
              <a:ext uri="{FF2B5EF4-FFF2-40B4-BE49-F238E27FC236}">
                <a16:creationId xmlns:a16="http://schemas.microsoft.com/office/drawing/2014/main" id="{9C1D1371-0C08-4241-927A-230B059A0167}"/>
              </a:ext>
            </a:extLst>
          </p:cNvPr>
          <p:cNvSpPr txBox="1"/>
          <p:nvPr/>
        </p:nvSpPr>
        <p:spPr>
          <a:xfrm>
            <a:off x="1219552" y="135725"/>
            <a:ext cx="7216183" cy="2512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3087"/>
              </a:buClr>
              <a:buSzPts val="1600"/>
            </a:pPr>
            <a:r>
              <a:rPr lang="en-US" sz="1200" b="1" u="sng" dirty="0">
                <a:solidFill>
                  <a:schemeClr val="tx1"/>
                </a:solidFill>
              </a:rPr>
              <a:t>Advantages of Prepared buffer protocol: </a:t>
            </a:r>
          </a:p>
          <a:p>
            <a:pPr>
              <a:lnSpc>
                <a:spcPct val="150000"/>
              </a:lnSpc>
              <a:buClr>
                <a:srgbClr val="003087"/>
              </a:buClr>
              <a:buSzPts val="1600"/>
            </a:pPr>
            <a:r>
              <a:rPr lang="en-US" sz="1200" dirty="0">
                <a:solidFill>
                  <a:srgbClr val="0070C0"/>
                </a:solidFill>
              </a:rPr>
              <a:t>1. Flexible in modification of lysis buffer for optimization</a:t>
            </a:r>
          </a:p>
          <a:p>
            <a:pPr>
              <a:lnSpc>
                <a:spcPct val="150000"/>
              </a:lnSpc>
              <a:buClr>
                <a:srgbClr val="003087"/>
              </a:buClr>
              <a:buSzPts val="1600"/>
            </a:pPr>
            <a:r>
              <a:rPr lang="en-US" sz="1200" dirty="0">
                <a:solidFill>
                  <a:srgbClr val="0070C0"/>
                </a:solidFill>
              </a:rPr>
              <a:t>2. Shorter duration of extraction from bacterial cells </a:t>
            </a:r>
            <a:r>
              <a:rPr lang="en-US" sz="1200" dirty="0">
                <a:solidFill>
                  <a:schemeClr val="tx1"/>
                </a:solidFill>
              </a:rPr>
              <a:t>(10 mins instead of 75 mins)</a:t>
            </a:r>
          </a:p>
          <a:p>
            <a:pPr>
              <a:lnSpc>
                <a:spcPct val="150000"/>
              </a:lnSpc>
              <a:buClr>
                <a:srgbClr val="003087"/>
              </a:buClr>
              <a:buSzPts val="1600"/>
            </a:pPr>
            <a:r>
              <a:rPr lang="en-US" sz="1200" dirty="0">
                <a:solidFill>
                  <a:srgbClr val="0070C0"/>
                </a:solidFill>
              </a:rPr>
              <a:t>3. 100 µL of sample </a:t>
            </a:r>
            <a:r>
              <a:rPr lang="en-US" sz="1200" dirty="0">
                <a:solidFill>
                  <a:schemeClr val="tx1"/>
                </a:solidFill>
              </a:rPr>
              <a:t>(No need to centrifuge for pellet) </a:t>
            </a:r>
            <a:r>
              <a:rPr lang="en-US" sz="1200" dirty="0">
                <a:solidFill>
                  <a:srgbClr val="0070C0"/>
                </a:solidFill>
              </a:rPr>
              <a:t>can be processed directly.</a:t>
            </a:r>
          </a:p>
          <a:p>
            <a:pPr>
              <a:lnSpc>
                <a:spcPct val="150000"/>
              </a:lnSpc>
              <a:buClr>
                <a:srgbClr val="003087"/>
              </a:buClr>
              <a:buSzPts val="1600"/>
            </a:pPr>
            <a:r>
              <a:rPr lang="en-US" sz="1200" dirty="0">
                <a:solidFill>
                  <a:srgbClr val="0070C0"/>
                </a:solidFill>
              </a:rPr>
              <a:t>4. Currently, 1 heating temperature (80 </a:t>
            </a:r>
            <a:r>
              <a:rPr lang="en-US" sz="1200" dirty="0" err="1">
                <a:solidFill>
                  <a:srgbClr val="0070C0"/>
                </a:solidFill>
              </a:rPr>
              <a:t>degC</a:t>
            </a:r>
            <a:r>
              <a:rPr lang="en-US" sz="1200" dirty="0">
                <a:solidFill>
                  <a:srgbClr val="0070C0"/>
                </a:solidFill>
              </a:rPr>
              <a:t>) as compared to reference protocol (56 &amp; 70 </a:t>
            </a:r>
            <a:r>
              <a:rPr lang="en-US" sz="1200" dirty="0" err="1">
                <a:solidFill>
                  <a:srgbClr val="0070C0"/>
                </a:solidFill>
              </a:rPr>
              <a:t>degC</a:t>
            </a:r>
            <a:r>
              <a:rPr lang="en-US" sz="1200" dirty="0">
                <a:solidFill>
                  <a:srgbClr val="0070C0"/>
                </a:solidFill>
              </a:rPr>
              <a:t>).</a:t>
            </a:r>
          </a:p>
          <a:p>
            <a:pPr>
              <a:lnSpc>
                <a:spcPct val="150000"/>
              </a:lnSpc>
              <a:buClr>
                <a:srgbClr val="003087"/>
              </a:buClr>
              <a:buSzPts val="1600"/>
            </a:pPr>
            <a:r>
              <a:rPr lang="en-US" sz="1200" b="1" u="sng" dirty="0">
                <a:solidFill>
                  <a:schemeClr val="tx1"/>
                </a:solidFill>
              </a:rPr>
              <a:t>Disadvantages of Prepared buffer protocol:</a:t>
            </a:r>
          </a:p>
          <a:p>
            <a:pPr>
              <a:lnSpc>
                <a:spcPct val="150000"/>
              </a:lnSpc>
              <a:buClr>
                <a:srgbClr val="003087"/>
              </a:buClr>
              <a:buSzPts val="1600"/>
            </a:pPr>
            <a:r>
              <a:rPr lang="en-US" sz="1200" dirty="0">
                <a:solidFill>
                  <a:schemeClr val="tx1"/>
                </a:solidFill>
              </a:rPr>
              <a:t>1. May be inefficient in extracting cell pellet with E Lysis buffer; ~50% (nanodrop)</a:t>
            </a:r>
          </a:p>
          <a:p>
            <a:pPr>
              <a:lnSpc>
                <a:spcPct val="150000"/>
              </a:lnSpc>
              <a:buClr>
                <a:srgbClr val="003087"/>
              </a:buClr>
              <a:buSzPts val="1600"/>
            </a:pPr>
            <a:r>
              <a:rPr lang="en-US" sz="1200" dirty="0">
                <a:solidFill>
                  <a:schemeClr val="tx1"/>
                </a:solidFill>
              </a:rPr>
              <a:t>				               qPCR difference</a:t>
            </a:r>
          </a:p>
          <a:p>
            <a:pPr>
              <a:lnSpc>
                <a:spcPct val="150000"/>
              </a:lnSpc>
              <a:buClr>
                <a:srgbClr val="003087"/>
              </a:buClr>
              <a:buSzPts val="1600"/>
            </a:pPr>
            <a:r>
              <a:rPr lang="en-US" sz="1200" b="1" u="sng" dirty="0">
                <a:solidFill>
                  <a:schemeClr val="tx1"/>
                </a:solidFill>
              </a:rPr>
              <a:t> </a:t>
            </a:r>
          </a:p>
          <a:p>
            <a:pPr>
              <a:lnSpc>
                <a:spcPct val="150000"/>
              </a:lnSpc>
              <a:buClr>
                <a:srgbClr val="003087"/>
              </a:buClr>
              <a:buSzPts val="1600"/>
            </a:pPr>
            <a:r>
              <a:rPr lang="en-US" sz="1200" dirty="0">
                <a:solidFill>
                  <a:srgbClr val="0070C0"/>
                </a:solidFill>
              </a:rPr>
              <a:t> </a:t>
            </a:r>
          </a:p>
          <a:p>
            <a:pPr>
              <a:buClr>
                <a:srgbClr val="003087"/>
              </a:buClr>
              <a:buSzPts val="1600"/>
            </a:pPr>
            <a:endParaRPr lang="en-US" sz="1200" b="1" dirty="0">
              <a:solidFill>
                <a:srgbClr val="0070C0"/>
              </a:solidFill>
            </a:endParaRPr>
          </a:p>
          <a:p>
            <a:pPr>
              <a:buClr>
                <a:srgbClr val="003087"/>
              </a:buClr>
              <a:buSzPts val="1600"/>
            </a:pPr>
            <a:endParaRPr lang="en-US" sz="1000" b="1" dirty="0">
              <a:solidFill>
                <a:srgbClr val="0070C0"/>
              </a:solidFill>
            </a:endParaRPr>
          </a:p>
        </p:txBody>
      </p:sp>
      <p:sp>
        <p:nvSpPr>
          <p:cNvPr id="10" name="Google Shape;252;g121c87ed308_1_0">
            <a:extLst>
              <a:ext uri="{FF2B5EF4-FFF2-40B4-BE49-F238E27FC236}">
                <a16:creationId xmlns:a16="http://schemas.microsoft.com/office/drawing/2014/main" id="{DC6B3BD4-FE7D-405A-918A-4BD9DBE24D4C}"/>
              </a:ext>
            </a:extLst>
          </p:cNvPr>
          <p:cNvSpPr txBox="1"/>
          <p:nvPr/>
        </p:nvSpPr>
        <p:spPr>
          <a:xfrm>
            <a:off x="1154186" y="3716464"/>
            <a:ext cx="6835625" cy="1353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3087"/>
              </a:buClr>
              <a:buSzPts val="1600"/>
            </a:pPr>
            <a:r>
              <a:rPr lang="en-US" sz="1200" b="1" dirty="0">
                <a:solidFill>
                  <a:schemeClr val="tx1"/>
                </a:solidFill>
              </a:rPr>
              <a:t>Direct Sample extraction vs Filtered Sample Extraction;</a:t>
            </a:r>
            <a:endParaRPr lang="en-US" sz="1200" dirty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  <a:buClr>
                <a:srgbClr val="003087"/>
              </a:buClr>
              <a:buSzPts val="1600"/>
            </a:pPr>
            <a:r>
              <a:rPr lang="en-US" sz="1200" dirty="0">
                <a:solidFill>
                  <a:srgbClr val="0070C0"/>
                </a:solidFill>
              </a:rPr>
              <a:t>1</a:t>
            </a:r>
            <a:r>
              <a:rPr lang="en-US" sz="1200" i="0" u="none" strike="noStrike" cap="none" dirty="0">
                <a:solidFill>
                  <a:srgbClr val="0070C0"/>
                </a:solidFill>
              </a:rPr>
              <a:t>. </a:t>
            </a:r>
            <a:r>
              <a:rPr lang="en-US" sz="1200" b="1" i="0" u="none" strike="noStrike" cap="none" dirty="0">
                <a:solidFill>
                  <a:srgbClr val="0070C0"/>
                </a:solidFill>
              </a:rPr>
              <a:t>Syringe m</a:t>
            </a:r>
            <a:r>
              <a:rPr lang="en-US" sz="1200" b="1" dirty="0">
                <a:solidFill>
                  <a:srgbClr val="0070C0"/>
                </a:solidFill>
              </a:rPr>
              <a:t>embrane filter </a:t>
            </a:r>
            <a:r>
              <a:rPr lang="en-US" sz="1100" dirty="0">
                <a:solidFill>
                  <a:schemeClr val="tx1"/>
                </a:solidFill>
              </a:rPr>
              <a:t>(0.2um) may be used to trap Bacterial cells (I.e. E. coli) from water sample (Spiked-in samples).  </a:t>
            </a:r>
          </a:p>
          <a:p>
            <a:pPr>
              <a:lnSpc>
                <a:spcPct val="150000"/>
              </a:lnSpc>
              <a:buClr>
                <a:srgbClr val="003087"/>
              </a:buClr>
              <a:buSzPts val="1600"/>
            </a:pPr>
            <a:r>
              <a:rPr lang="en-US" sz="1200" i="0" u="none" strike="noStrike" cap="none" dirty="0">
                <a:solidFill>
                  <a:srgbClr val="0070C0"/>
                </a:solidFill>
              </a:rPr>
              <a:t>2. </a:t>
            </a:r>
            <a:r>
              <a:rPr lang="en-US" sz="1200" b="1" dirty="0">
                <a:solidFill>
                  <a:srgbClr val="0070C0"/>
                </a:solidFill>
              </a:rPr>
              <a:t>L</a:t>
            </a:r>
            <a:r>
              <a:rPr lang="en-US" sz="1200" b="1" i="0" u="none" strike="noStrike" cap="none" dirty="0">
                <a:solidFill>
                  <a:srgbClr val="0070C0"/>
                </a:solidFill>
              </a:rPr>
              <a:t>ysis of cells</a:t>
            </a:r>
            <a:r>
              <a:rPr lang="en-US" sz="1200" i="0" u="none" strike="noStrike" cap="none" dirty="0">
                <a:solidFill>
                  <a:srgbClr val="0070C0"/>
                </a:solidFill>
              </a:rPr>
              <a:t> </a:t>
            </a:r>
            <a:r>
              <a:rPr lang="en-US" sz="1100" i="0" u="none" strike="noStrike" cap="none" dirty="0">
                <a:solidFill>
                  <a:schemeClr val="tx1"/>
                </a:solidFill>
              </a:rPr>
              <a:t>within the membrane filter using modified buffer.</a:t>
            </a:r>
          </a:p>
          <a:p>
            <a:pPr>
              <a:lnSpc>
                <a:spcPct val="150000"/>
              </a:lnSpc>
              <a:buClr>
                <a:srgbClr val="003087"/>
              </a:buClr>
              <a:buSzPts val="1600"/>
            </a:pPr>
            <a:r>
              <a:rPr lang="en-US" sz="1200" dirty="0">
                <a:solidFill>
                  <a:srgbClr val="0070C0"/>
                </a:solidFill>
              </a:rPr>
              <a:t>3. </a:t>
            </a:r>
            <a:r>
              <a:rPr lang="en-US" sz="1200" b="1" dirty="0">
                <a:solidFill>
                  <a:srgbClr val="0070C0"/>
                </a:solidFill>
              </a:rPr>
              <a:t>Determine % of yield loss</a:t>
            </a:r>
            <a:r>
              <a:rPr lang="en-US" sz="1200" dirty="0">
                <a:solidFill>
                  <a:srgbClr val="0070C0"/>
                </a:solidFill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0933FB-2503-46E7-B9FA-D29164F605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2125" y="1568109"/>
            <a:ext cx="1675907" cy="1131107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63DFAEA-7C13-4D9B-BFEF-12BDB92F1740}"/>
              </a:ext>
            </a:extLst>
          </p:cNvPr>
          <p:cNvCxnSpPr>
            <a:cxnSpLocks/>
            <a:stCxn id="20" idx="2"/>
          </p:cNvCxnSpPr>
          <p:nvPr/>
        </p:nvCxnSpPr>
        <p:spPr>
          <a:xfrm>
            <a:off x="7662636" y="1909519"/>
            <a:ext cx="110996" cy="1018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EA5849E0-FB59-43C3-A262-F7D4BE49123A}"/>
              </a:ext>
            </a:extLst>
          </p:cNvPr>
          <p:cNvSpPr txBox="1"/>
          <p:nvPr/>
        </p:nvSpPr>
        <p:spPr>
          <a:xfrm>
            <a:off x="7937201" y="2136299"/>
            <a:ext cx="998113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b="1" i="1" dirty="0">
                <a:solidFill>
                  <a:srgbClr val="0070C0"/>
                </a:solidFill>
              </a:rPr>
              <a:t>EC</a:t>
            </a:r>
            <a:r>
              <a:rPr lang="en-US" sz="900" b="1" dirty="0">
                <a:solidFill>
                  <a:srgbClr val="0070C0"/>
                </a:solidFill>
              </a:rPr>
              <a:t> pellet</a:t>
            </a:r>
            <a:endParaRPr lang="en-SG" sz="900" b="1" dirty="0">
              <a:solidFill>
                <a:srgbClr val="0070C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F49F819-4884-42A3-BA7C-ADCD0BEB40F8}"/>
              </a:ext>
            </a:extLst>
          </p:cNvPr>
          <p:cNvSpPr txBox="1"/>
          <p:nvPr/>
        </p:nvSpPr>
        <p:spPr>
          <a:xfrm>
            <a:off x="7163579" y="1678687"/>
            <a:ext cx="998113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i="1" dirty="0" err="1">
                <a:solidFill>
                  <a:schemeClr val="tx1"/>
                </a:solidFill>
              </a:rPr>
              <a:t>QIAamp</a:t>
            </a:r>
            <a:endParaRPr lang="en-SG" sz="900" dirty="0">
              <a:solidFill>
                <a:schemeClr val="tx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152D2DB-7D18-4ECE-8463-BF58486633BF}"/>
              </a:ext>
            </a:extLst>
          </p:cNvPr>
          <p:cNvSpPr txBox="1"/>
          <p:nvPr/>
        </p:nvSpPr>
        <p:spPr>
          <a:xfrm>
            <a:off x="7163578" y="1909519"/>
            <a:ext cx="57305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i="1" dirty="0">
                <a:solidFill>
                  <a:schemeClr val="tx1"/>
                </a:solidFill>
              </a:rPr>
              <a:t>E Lysis </a:t>
            </a:r>
          </a:p>
          <a:p>
            <a:r>
              <a:rPr lang="en-US" sz="900" i="1" dirty="0">
                <a:solidFill>
                  <a:schemeClr val="tx1"/>
                </a:solidFill>
              </a:rPr>
              <a:t>buffer</a:t>
            </a:r>
            <a:endParaRPr lang="en-SG" sz="900" dirty="0">
              <a:solidFill>
                <a:schemeClr val="tx1"/>
              </a:solidFill>
            </a:endParaRP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2CB087A9-FC2F-44A8-A32F-5E612A256EF5}"/>
              </a:ext>
            </a:extLst>
          </p:cNvPr>
          <p:cNvCxnSpPr>
            <a:cxnSpLocks/>
          </p:cNvCxnSpPr>
          <p:nvPr/>
        </p:nvCxnSpPr>
        <p:spPr>
          <a:xfrm>
            <a:off x="7662635" y="2105598"/>
            <a:ext cx="225451" cy="1697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Arrow: Right 26">
            <a:extLst>
              <a:ext uri="{FF2B5EF4-FFF2-40B4-BE49-F238E27FC236}">
                <a16:creationId xmlns:a16="http://schemas.microsoft.com/office/drawing/2014/main" id="{6F40759A-6C42-4865-96F2-E844871C2E42}"/>
              </a:ext>
            </a:extLst>
          </p:cNvPr>
          <p:cNvSpPr/>
          <p:nvPr/>
        </p:nvSpPr>
        <p:spPr>
          <a:xfrm>
            <a:off x="6776074" y="2105598"/>
            <a:ext cx="273771" cy="169781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23718507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>
            <a:extLst>
              <a:ext uri="{FF2B5EF4-FFF2-40B4-BE49-F238E27FC236}">
                <a16:creationId xmlns:a16="http://schemas.microsoft.com/office/drawing/2014/main" id="{C7D1CCF2-6AE3-451A-AD0E-DCA111781451}"/>
              </a:ext>
            </a:extLst>
          </p:cNvPr>
          <p:cNvSpPr/>
          <p:nvPr/>
        </p:nvSpPr>
        <p:spPr>
          <a:xfrm>
            <a:off x="692229" y="904899"/>
            <a:ext cx="1551658" cy="2617825"/>
          </a:xfrm>
          <a:prstGeom prst="rect">
            <a:avLst/>
          </a:prstGeom>
          <a:solidFill>
            <a:schemeClr val="bg1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9290052F-63EF-4987-840E-200CC5815976}"/>
              </a:ext>
            </a:extLst>
          </p:cNvPr>
          <p:cNvSpPr/>
          <p:nvPr/>
        </p:nvSpPr>
        <p:spPr>
          <a:xfrm>
            <a:off x="2342980" y="2888813"/>
            <a:ext cx="4496120" cy="14940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AC84261F-6589-47D6-BF8E-000410C80862}"/>
              </a:ext>
            </a:extLst>
          </p:cNvPr>
          <p:cNvSpPr/>
          <p:nvPr/>
        </p:nvSpPr>
        <p:spPr>
          <a:xfrm>
            <a:off x="2340631" y="904899"/>
            <a:ext cx="6435761" cy="14940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32" name="Google Shape;252;g121c87ed308_1_0"/>
          <p:cNvSpPr txBox="1"/>
          <p:nvPr/>
        </p:nvSpPr>
        <p:spPr>
          <a:xfrm>
            <a:off x="912663" y="105080"/>
            <a:ext cx="6216183" cy="44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3087"/>
              </a:buClr>
              <a:buSzPts val="1600"/>
            </a:pPr>
            <a:r>
              <a:rPr lang="en-US" sz="2000" b="1" dirty="0">
                <a:solidFill>
                  <a:srgbClr val="003087"/>
                </a:solidFill>
              </a:rPr>
              <a:t>Comparison of Extraction protocol overview</a:t>
            </a:r>
            <a:endParaRPr sz="1600" b="1" i="0" u="none" strike="noStrike" cap="none" dirty="0">
              <a:solidFill>
                <a:srgbClr val="0070C0"/>
              </a:solidFill>
            </a:endParaRPr>
          </a:p>
        </p:txBody>
      </p:sp>
      <p:pic>
        <p:nvPicPr>
          <p:cNvPr id="1026" name="Picture 2" descr="Test Tube In Black And White Color Simple Outline Image Stock Illustration  - Download Image Now - iStoc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819" y="2108250"/>
            <a:ext cx="569856" cy="8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63617" y="961896"/>
            <a:ext cx="154526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/>
              <a:t>Bacterial Culture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000" dirty="0"/>
              <a:t>Pick colony (s) into 3mL LB 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000" dirty="0"/>
              <a:t>Grow at </a:t>
            </a:r>
            <a:r>
              <a:rPr lang="en-US" sz="1000" b="1" dirty="0"/>
              <a:t>37degC</a:t>
            </a:r>
            <a:r>
              <a:rPr lang="en-US" sz="1000" dirty="0"/>
              <a:t>, </a:t>
            </a:r>
            <a:r>
              <a:rPr lang="en-US" sz="1000" b="1" dirty="0"/>
              <a:t>200 rpm </a:t>
            </a:r>
            <a:r>
              <a:rPr lang="en-US" sz="1000" dirty="0"/>
              <a:t>for </a:t>
            </a:r>
            <a:r>
              <a:rPr lang="en-US" sz="1000" b="1" dirty="0"/>
              <a:t>~16 </a:t>
            </a:r>
            <a:r>
              <a:rPr lang="en-US" sz="1000" b="1" dirty="0" err="1"/>
              <a:t>hr</a:t>
            </a:r>
            <a:endParaRPr lang="en-US" sz="1000" b="1" dirty="0"/>
          </a:p>
          <a:p>
            <a:pPr marL="228600" indent="-228600">
              <a:buFont typeface="+mj-lt"/>
              <a:buAutoNum type="arabicPeriod"/>
            </a:pPr>
            <a:r>
              <a:rPr lang="en-US" sz="1000" dirty="0"/>
              <a:t>Volume </a:t>
            </a:r>
            <a:r>
              <a:rPr lang="en-US" sz="1000" dirty="0" err="1"/>
              <a:t>aliquote</a:t>
            </a:r>
            <a:r>
              <a:rPr lang="en-US" sz="1000" dirty="0"/>
              <a:t> for extraction</a:t>
            </a:r>
          </a:p>
        </p:txBody>
      </p:sp>
      <p:cxnSp>
        <p:nvCxnSpPr>
          <p:cNvPr id="6" name="Straight Arrow Connector 5"/>
          <p:cNvCxnSpPr>
            <a:cxnSpLocks/>
          </p:cNvCxnSpPr>
          <p:nvPr/>
        </p:nvCxnSpPr>
        <p:spPr>
          <a:xfrm flipV="1">
            <a:off x="2261045" y="1867960"/>
            <a:ext cx="813980" cy="577081"/>
          </a:xfrm>
          <a:prstGeom prst="straightConnector1">
            <a:avLst/>
          </a:prstGeom>
          <a:ln w="190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9526AFE2-5BEA-489A-9F82-8552EFD4CA37}"/>
              </a:ext>
            </a:extLst>
          </p:cNvPr>
          <p:cNvSpPr/>
          <p:nvPr/>
        </p:nvSpPr>
        <p:spPr>
          <a:xfrm>
            <a:off x="3113310" y="1369825"/>
            <a:ext cx="1130964" cy="541405"/>
          </a:xfrm>
          <a:prstGeom prst="rect">
            <a:avLst/>
          </a:prstGeom>
          <a:solidFill>
            <a:schemeClr val="bg1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u="sng" dirty="0">
                <a:solidFill>
                  <a:schemeClr val="bg2"/>
                </a:solidFill>
              </a:rPr>
              <a:t>Treatment 1 </a:t>
            </a:r>
            <a:r>
              <a:rPr lang="en-US" sz="1000" dirty="0">
                <a:solidFill>
                  <a:schemeClr val="bg2"/>
                </a:solidFill>
              </a:rPr>
              <a:t>Reagent 1+Proteinase K</a:t>
            </a:r>
            <a:endParaRPr lang="en-SG" sz="1000" dirty="0">
              <a:solidFill>
                <a:schemeClr val="bg2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7260367-0EF4-4057-BE97-5865ADBB5EEB}"/>
              </a:ext>
            </a:extLst>
          </p:cNvPr>
          <p:cNvSpPr txBox="1"/>
          <p:nvPr/>
        </p:nvSpPr>
        <p:spPr>
          <a:xfrm>
            <a:off x="3246642" y="1942926"/>
            <a:ext cx="9202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1000" b="1" dirty="0">
                <a:solidFill>
                  <a:srgbClr val="7030A0"/>
                </a:solidFill>
              </a:rPr>
              <a:t>56degC</a:t>
            </a:r>
            <a:r>
              <a:rPr lang="en-SG" sz="1000" dirty="0">
                <a:solidFill>
                  <a:srgbClr val="7030A0"/>
                </a:solidFill>
              </a:rPr>
              <a:t> for </a:t>
            </a:r>
            <a:r>
              <a:rPr lang="en-SG" sz="1000" b="1" dirty="0">
                <a:solidFill>
                  <a:srgbClr val="7030A0"/>
                </a:solidFill>
              </a:rPr>
              <a:t>1-3 hr</a:t>
            </a:r>
            <a:r>
              <a:rPr lang="en-SG" sz="1000" dirty="0">
                <a:solidFill>
                  <a:srgbClr val="7030A0"/>
                </a:solidFill>
              </a:rPr>
              <a:t>.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D3A24D1-43A0-4645-A3D6-6F1748EDB5C0}"/>
              </a:ext>
            </a:extLst>
          </p:cNvPr>
          <p:cNvSpPr/>
          <p:nvPr/>
        </p:nvSpPr>
        <p:spPr>
          <a:xfrm>
            <a:off x="4444017" y="1343408"/>
            <a:ext cx="869948" cy="442501"/>
          </a:xfrm>
          <a:prstGeom prst="rect">
            <a:avLst/>
          </a:prstGeom>
          <a:solidFill>
            <a:schemeClr val="bg1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u="sng" dirty="0">
                <a:solidFill>
                  <a:schemeClr val="bg2"/>
                </a:solidFill>
              </a:rPr>
              <a:t>Treatment 2 </a:t>
            </a:r>
            <a:r>
              <a:rPr lang="en-US" sz="1000" dirty="0">
                <a:solidFill>
                  <a:schemeClr val="bg2"/>
                </a:solidFill>
              </a:rPr>
              <a:t>Reagent 2</a:t>
            </a:r>
            <a:endParaRPr lang="en-SG" sz="1000" dirty="0">
              <a:solidFill>
                <a:schemeClr val="bg2"/>
              </a:solidFill>
            </a:endParaRP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EFFD4238-A2F6-4B6F-8A2E-114A8C867E2C}"/>
              </a:ext>
            </a:extLst>
          </p:cNvPr>
          <p:cNvCxnSpPr>
            <a:cxnSpLocks/>
            <a:stCxn id="14" idx="3"/>
            <a:endCxn id="21" idx="1"/>
          </p:cNvCxnSpPr>
          <p:nvPr/>
        </p:nvCxnSpPr>
        <p:spPr>
          <a:xfrm flipV="1">
            <a:off x="4244274" y="1564659"/>
            <a:ext cx="199743" cy="75869"/>
          </a:xfrm>
          <a:prstGeom prst="straightConnector1">
            <a:avLst/>
          </a:prstGeom>
          <a:ln w="190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7C738FC1-6C1D-45D3-ADF2-0759A6AB3668}"/>
              </a:ext>
            </a:extLst>
          </p:cNvPr>
          <p:cNvSpPr txBox="1"/>
          <p:nvPr/>
        </p:nvSpPr>
        <p:spPr>
          <a:xfrm>
            <a:off x="4599601" y="1873703"/>
            <a:ext cx="954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1000" b="1" dirty="0">
                <a:solidFill>
                  <a:srgbClr val="7030A0"/>
                </a:solidFill>
              </a:rPr>
              <a:t>70degC</a:t>
            </a:r>
            <a:r>
              <a:rPr lang="en-SG" sz="1000" dirty="0">
                <a:solidFill>
                  <a:srgbClr val="7030A0"/>
                </a:solidFill>
              </a:rPr>
              <a:t> for </a:t>
            </a:r>
            <a:r>
              <a:rPr lang="en-SG" sz="1000" b="1" dirty="0">
                <a:solidFill>
                  <a:srgbClr val="7030A0"/>
                </a:solidFill>
              </a:rPr>
              <a:t>10 mins</a:t>
            </a:r>
            <a:r>
              <a:rPr lang="en-SG" sz="1000" dirty="0">
                <a:solidFill>
                  <a:srgbClr val="7030A0"/>
                </a:solidFill>
              </a:rPr>
              <a:t>.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E6E124F6-654E-4719-AA26-7F61F269CBFD}"/>
              </a:ext>
            </a:extLst>
          </p:cNvPr>
          <p:cNvCxnSpPr>
            <a:cxnSpLocks/>
          </p:cNvCxnSpPr>
          <p:nvPr/>
        </p:nvCxnSpPr>
        <p:spPr>
          <a:xfrm flipV="1">
            <a:off x="5309482" y="1546671"/>
            <a:ext cx="265499" cy="5137"/>
          </a:xfrm>
          <a:prstGeom prst="straightConnector1">
            <a:avLst/>
          </a:prstGeom>
          <a:ln w="190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6C39F4D1-C565-426C-8FE9-4AF0E8F77AA7}"/>
              </a:ext>
            </a:extLst>
          </p:cNvPr>
          <p:cNvCxnSpPr>
            <a:cxnSpLocks/>
            <a:endCxn id="34" idx="1"/>
          </p:cNvCxnSpPr>
          <p:nvPr/>
        </p:nvCxnSpPr>
        <p:spPr>
          <a:xfrm>
            <a:off x="2261045" y="2885948"/>
            <a:ext cx="950049" cy="338554"/>
          </a:xfrm>
          <a:prstGeom prst="straightConnector1">
            <a:avLst/>
          </a:prstGeom>
          <a:ln w="190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D25BCF3C-4EDE-43E1-ACFE-96012856C4BF}"/>
              </a:ext>
            </a:extLst>
          </p:cNvPr>
          <p:cNvSpPr/>
          <p:nvPr/>
        </p:nvSpPr>
        <p:spPr>
          <a:xfrm>
            <a:off x="3211094" y="3005951"/>
            <a:ext cx="1130964" cy="437102"/>
          </a:xfrm>
          <a:prstGeom prst="rect">
            <a:avLst/>
          </a:prstGeom>
          <a:solidFill>
            <a:schemeClr val="bg1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u="sng" dirty="0">
                <a:solidFill>
                  <a:schemeClr val="bg2"/>
                </a:solidFill>
              </a:rPr>
              <a:t>Treatment 1</a:t>
            </a:r>
          </a:p>
          <a:p>
            <a:pPr algn="ctr"/>
            <a:r>
              <a:rPr lang="en-US" sz="1000" dirty="0">
                <a:solidFill>
                  <a:schemeClr val="bg2"/>
                </a:solidFill>
              </a:rPr>
              <a:t>Lysis buffer 1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61192D1-0215-4934-8C73-9005C0A0B8BB}"/>
              </a:ext>
            </a:extLst>
          </p:cNvPr>
          <p:cNvSpPr txBox="1"/>
          <p:nvPr/>
        </p:nvSpPr>
        <p:spPr>
          <a:xfrm>
            <a:off x="3142132" y="3465422"/>
            <a:ext cx="138112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1000" b="1" dirty="0">
                <a:solidFill>
                  <a:srgbClr val="7030A0"/>
                </a:solidFill>
              </a:rPr>
              <a:t>80degC</a:t>
            </a:r>
            <a:r>
              <a:rPr lang="en-SG" sz="1000" dirty="0">
                <a:solidFill>
                  <a:srgbClr val="7030A0"/>
                </a:solidFill>
              </a:rPr>
              <a:t> for </a:t>
            </a:r>
            <a:r>
              <a:rPr lang="en-SG" sz="1000" b="1" dirty="0">
                <a:solidFill>
                  <a:srgbClr val="7030A0"/>
                </a:solidFill>
              </a:rPr>
              <a:t>10 mins</a:t>
            </a:r>
            <a:r>
              <a:rPr lang="en-SG" sz="1000" dirty="0">
                <a:solidFill>
                  <a:srgbClr val="7030A0"/>
                </a:solidFill>
              </a:rPr>
              <a:t>.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DE758AC3-6B1C-4018-BFFC-6403F5D71E3A}"/>
              </a:ext>
            </a:extLst>
          </p:cNvPr>
          <p:cNvCxnSpPr>
            <a:cxnSpLocks/>
          </p:cNvCxnSpPr>
          <p:nvPr/>
        </p:nvCxnSpPr>
        <p:spPr>
          <a:xfrm>
            <a:off x="4346274" y="3196524"/>
            <a:ext cx="379125" cy="0"/>
          </a:xfrm>
          <a:prstGeom prst="straightConnector1">
            <a:avLst/>
          </a:prstGeom>
          <a:ln w="190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54B4C451-BCA5-4FDC-AEA2-B68511FF5C1B}"/>
              </a:ext>
            </a:extLst>
          </p:cNvPr>
          <p:cNvSpPr/>
          <p:nvPr/>
        </p:nvSpPr>
        <p:spPr>
          <a:xfrm>
            <a:off x="4714328" y="3007800"/>
            <a:ext cx="1933698" cy="1126393"/>
          </a:xfrm>
          <a:prstGeom prst="rect">
            <a:avLst/>
          </a:prstGeom>
          <a:solidFill>
            <a:schemeClr val="bg1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DCD8C21B-F9AF-498D-B53E-2845D12FDF40}"/>
              </a:ext>
            </a:extLst>
          </p:cNvPr>
          <p:cNvSpPr/>
          <p:nvPr/>
        </p:nvSpPr>
        <p:spPr>
          <a:xfrm>
            <a:off x="6693977" y="1026596"/>
            <a:ext cx="1926430" cy="1126393"/>
          </a:xfrm>
          <a:prstGeom prst="rect">
            <a:avLst/>
          </a:prstGeom>
          <a:solidFill>
            <a:schemeClr val="bg1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5286AB9-578F-4A06-8F7A-2D2B376918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1800" y="1354762"/>
            <a:ext cx="1831014" cy="734055"/>
          </a:xfrm>
          <a:prstGeom prst="rect">
            <a:avLst/>
          </a:prstGeom>
          <a:ln>
            <a:noFill/>
          </a:ln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4A5E9402-1D1A-43D9-8436-5E2A910C8257}"/>
              </a:ext>
            </a:extLst>
          </p:cNvPr>
          <p:cNvSpPr txBox="1"/>
          <p:nvPr/>
        </p:nvSpPr>
        <p:spPr>
          <a:xfrm>
            <a:off x="6820190" y="2132676"/>
            <a:ext cx="147774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1000" b="1" dirty="0"/>
              <a:t>Est. ~20-30 mins</a:t>
            </a:r>
            <a:r>
              <a:rPr lang="en-SG" sz="1000" dirty="0"/>
              <a:t>.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CF54F432-87EF-499C-91A0-DAE29C05C8E0}"/>
              </a:ext>
            </a:extLst>
          </p:cNvPr>
          <p:cNvCxnSpPr>
            <a:cxnSpLocks/>
          </p:cNvCxnSpPr>
          <p:nvPr/>
        </p:nvCxnSpPr>
        <p:spPr>
          <a:xfrm>
            <a:off x="8063910" y="2163199"/>
            <a:ext cx="7622" cy="1013878"/>
          </a:xfrm>
          <a:prstGeom prst="straightConnector1">
            <a:avLst/>
          </a:prstGeom>
          <a:ln w="190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0A2D1829-6E4C-4B72-9ACB-AE021263F883}"/>
              </a:ext>
            </a:extLst>
          </p:cNvPr>
          <p:cNvSpPr txBox="1"/>
          <p:nvPr/>
        </p:nvSpPr>
        <p:spPr>
          <a:xfrm>
            <a:off x="6723515" y="1045075"/>
            <a:ext cx="14777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800" b="1" dirty="0" err="1"/>
              <a:t>QIAamp</a:t>
            </a:r>
            <a:r>
              <a:rPr lang="en-SG" sz="800" b="1" dirty="0"/>
              <a:t> DNA mini kit consumables</a:t>
            </a:r>
            <a:endParaRPr lang="en-SG" sz="800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CF03EE2-5DC0-4251-81FC-E76C4305A273}"/>
              </a:ext>
            </a:extLst>
          </p:cNvPr>
          <p:cNvSpPr txBox="1"/>
          <p:nvPr/>
        </p:nvSpPr>
        <p:spPr>
          <a:xfrm>
            <a:off x="2292063" y="872452"/>
            <a:ext cx="1920654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1050" dirty="0">
                <a:solidFill>
                  <a:srgbClr val="0070C0"/>
                </a:solidFill>
              </a:rPr>
              <a:t>Bacterial gDNA Extraction: </a:t>
            </a:r>
            <a:r>
              <a:rPr lang="en-SG" sz="1050" b="1" dirty="0" err="1">
                <a:solidFill>
                  <a:schemeClr val="tx1"/>
                </a:solidFill>
              </a:rPr>
              <a:t>QIAamp</a:t>
            </a:r>
            <a:r>
              <a:rPr lang="en-SG" sz="1050" b="1" dirty="0">
                <a:solidFill>
                  <a:schemeClr val="tx1"/>
                </a:solidFill>
              </a:rPr>
              <a:t> DNA mini kit (column)</a:t>
            </a:r>
            <a:endParaRPr lang="en-SG" sz="1050" dirty="0">
              <a:solidFill>
                <a:schemeClr val="tx1"/>
              </a:solidFill>
            </a:endParaRP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91BB8FE0-208C-4978-A550-E683F03CD9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5490" y="3309892"/>
            <a:ext cx="1831014" cy="734055"/>
          </a:xfrm>
          <a:prstGeom prst="rect">
            <a:avLst/>
          </a:prstGeom>
          <a:ln>
            <a:noFill/>
          </a:ln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38153417-7BCF-44D7-8CBD-7E1E4B499866}"/>
              </a:ext>
            </a:extLst>
          </p:cNvPr>
          <p:cNvSpPr txBox="1"/>
          <p:nvPr/>
        </p:nvSpPr>
        <p:spPr>
          <a:xfrm>
            <a:off x="4696891" y="3007800"/>
            <a:ext cx="14777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800" b="1" dirty="0" err="1"/>
              <a:t>QIAamp</a:t>
            </a:r>
            <a:r>
              <a:rPr lang="en-SG" sz="800" b="1" dirty="0"/>
              <a:t> DNA mini kit consumables</a:t>
            </a:r>
            <a:endParaRPr lang="en-SG" sz="800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DD6831E-F2B3-49B0-B8C8-F4FB2FEE5F56}"/>
              </a:ext>
            </a:extLst>
          </p:cNvPr>
          <p:cNvSpPr txBox="1"/>
          <p:nvPr/>
        </p:nvSpPr>
        <p:spPr>
          <a:xfrm>
            <a:off x="5189457" y="4134193"/>
            <a:ext cx="147684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1000" b="1" dirty="0"/>
              <a:t>Est. ~20-30 mins</a:t>
            </a:r>
            <a:r>
              <a:rPr lang="en-SG" sz="1000" dirty="0"/>
              <a:t>.</a:t>
            </a:r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288087E1-F289-4BED-8BC0-6BDFE74E85A4}"/>
              </a:ext>
            </a:extLst>
          </p:cNvPr>
          <p:cNvCxnSpPr>
            <a:cxnSpLocks/>
          </p:cNvCxnSpPr>
          <p:nvPr/>
        </p:nvCxnSpPr>
        <p:spPr>
          <a:xfrm>
            <a:off x="6649421" y="3618320"/>
            <a:ext cx="958850" cy="0"/>
          </a:xfrm>
          <a:prstGeom prst="straightConnector1">
            <a:avLst/>
          </a:prstGeom>
          <a:ln w="190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>
            <a:extLst>
              <a:ext uri="{FF2B5EF4-FFF2-40B4-BE49-F238E27FC236}">
                <a16:creationId xmlns:a16="http://schemas.microsoft.com/office/drawing/2014/main" id="{F630CA0F-C328-42DE-8356-A321F2490EAC}"/>
              </a:ext>
            </a:extLst>
          </p:cNvPr>
          <p:cNvSpPr/>
          <p:nvPr/>
        </p:nvSpPr>
        <p:spPr>
          <a:xfrm>
            <a:off x="7603270" y="3186027"/>
            <a:ext cx="1195988" cy="856377"/>
          </a:xfrm>
          <a:prstGeom prst="rect">
            <a:avLst/>
          </a:prstGeom>
          <a:solidFill>
            <a:schemeClr val="bg1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b="1" dirty="0">
                <a:solidFill>
                  <a:schemeClr val="tx1"/>
                </a:solidFill>
              </a:rPr>
              <a:t>gDNA Quantification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100" dirty="0">
                <a:solidFill>
                  <a:schemeClr val="tx1"/>
                </a:solidFill>
              </a:rPr>
              <a:t>Nanodrop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100" dirty="0" smtClean="0">
                <a:solidFill>
                  <a:schemeClr val="tx1"/>
                </a:solidFill>
              </a:rPr>
              <a:t>Qubit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45B5C1B-9995-434B-8D7A-2E992A0EACFD}"/>
              </a:ext>
            </a:extLst>
          </p:cNvPr>
          <p:cNvSpPr txBox="1"/>
          <p:nvPr/>
        </p:nvSpPr>
        <p:spPr>
          <a:xfrm>
            <a:off x="2421477" y="3985004"/>
            <a:ext cx="223132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1050" dirty="0">
                <a:solidFill>
                  <a:srgbClr val="0070C0"/>
                </a:solidFill>
              </a:rPr>
              <a:t>Bacterial gDNA Extraction: </a:t>
            </a:r>
            <a:r>
              <a:rPr lang="en-SG" sz="1050" b="1" dirty="0">
                <a:solidFill>
                  <a:schemeClr val="tx1"/>
                </a:solidFill>
              </a:rPr>
              <a:t>Prepared Lysis Buffer + column</a:t>
            </a:r>
            <a:endParaRPr lang="en-SG" sz="1050" dirty="0">
              <a:solidFill>
                <a:schemeClr val="tx1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1D4E405-3728-4904-92B5-8A32BB478C86}"/>
              </a:ext>
            </a:extLst>
          </p:cNvPr>
          <p:cNvSpPr txBox="1"/>
          <p:nvPr/>
        </p:nvSpPr>
        <p:spPr>
          <a:xfrm>
            <a:off x="2824414" y="4380217"/>
            <a:ext cx="252324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1000" dirty="0"/>
              <a:t>* 1 heating temperature for </a:t>
            </a:r>
            <a:r>
              <a:rPr lang="en-SG" sz="1000" b="1" dirty="0">
                <a:solidFill>
                  <a:srgbClr val="FF0000"/>
                </a:solidFill>
              </a:rPr>
              <a:t>10 mins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05D6674-4A97-41D9-8A1E-3EA68F0D22D0}"/>
              </a:ext>
            </a:extLst>
          </p:cNvPr>
          <p:cNvSpPr txBox="1"/>
          <p:nvPr/>
        </p:nvSpPr>
        <p:spPr>
          <a:xfrm>
            <a:off x="2905155" y="2380360"/>
            <a:ext cx="307772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1000" dirty="0"/>
              <a:t>*2 heating temperature for  </a:t>
            </a:r>
            <a:r>
              <a:rPr lang="en-SG" sz="1000" b="1" dirty="0">
                <a:solidFill>
                  <a:srgbClr val="FF0000"/>
                </a:solidFill>
              </a:rPr>
              <a:t>=&lt; 75mins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63DA367F-76D6-45E7-B9A8-E914798D0F48}"/>
              </a:ext>
            </a:extLst>
          </p:cNvPr>
          <p:cNvSpPr/>
          <p:nvPr/>
        </p:nvSpPr>
        <p:spPr>
          <a:xfrm>
            <a:off x="2958785" y="1940777"/>
            <a:ext cx="252309" cy="238528"/>
          </a:xfrm>
          <a:prstGeom prst="ellipse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  <a:endParaRPr lang="en-SG" dirty="0">
              <a:solidFill>
                <a:schemeClr val="tx1"/>
              </a:solidFill>
            </a:endParaRP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EFB276BD-C726-4872-B253-210F5054ED32}"/>
              </a:ext>
            </a:extLst>
          </p:cNvPr>
          <p:cNvSpPr/>
          <p:nvPr/>
        </p:nvSpPr>
        <p:spPr>
          <a:xfrm>
            <a:off x="4368274" y="1895304"/>
            <a:ext cx="252309" cy="238528"/>
          </a:xfrm>
          <a:prstGeom prst="ellipse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  <a:endParaRPr lang="en-SG" dirty="0">
              <a:solidFill>
                <a:schemeClr val="tx1"/>
              </a:solidFill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CCC1FEDA-B70F-47BB-B9C8-1EADF52B3E25}"/>
              </a:ext>
            </a:extLst>
          </p:cNvPr>
          <p:cNvSpPr/>
          <p:nvPr/>
        </p:nvSpPr>
        <p:spPr>
          <a:xfrm>
            <a:off x="2937241" y="3390773"/>
            <a:ext cx="252309" cy="238528"/>
          </a:xfrm>
          <a:prstGeom prst="ellipse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  <a:endParaRPr lang="en-SG" dirty="0">
              <a:solidFill>
                <a:schemeClr val="tx1"/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DBCDF1A1-1381-43A0-A747-4DEBC8E7BF26}"/>
              </a:ext>
            </a:extLst>
          </p:cNvPr>
          <p:cNvSpPr txBox="1"/>
          <p:nvPr/>
        </p:nvSpPr>
        <p:spPr>
          <a:xfrm>
            <a:off x="715780" y="2968726"/>
            <a:ext cx="154526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1000" dirty="0"/>
              <a:t>To have substantial amount of e. coli for testing.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6A859659-3664-485B-AE63-89643DE6A5A4}"/>
              </a:ext>
            </a:extLst>
          </p:cNvPr>
          <p:cNvSpPr/>
          <p:nvPr/>
        </p:nvSpPr>
        <p:spPr>
          <a:xfrm>
            <a:off x="5116850" y="4436285"/>
            <a:ext cx="1128653" cy="629806"/>
          </a:xfrm>
          <a:prstGeom prst="rect">
            <a:avLst/>
          </a:prstGeom>
          <a:solidFill>
            <a:schemeClr val="bg1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u="sng" dirty="0" smtClean="0">
                <a:solidFill>
                  <a:schemeClr val="tx1"/>
                </a:solidFill>
              </a:rPr>
              <a:t>E Lysis </a:t>
            </a:r>
            <a:r>
              <a:rPr lang="en-US" sz="1000" u="sng" dirty="0">
                <a:solidFill>
                  <a:schemeClr val="tx1"/>
                </a:solidFill>
              </a:rPr>
              <a:t>buffer:</a:t>
            </a:r>
          </a:p>
          <a:p>
            <a:pPr algn="ctr"/>
            <a:r>
              <a:rPr lang="en-US" sz="700" dirty="0">
                <a:solidFill>
                  <a:schemeClr val="tx1"/>
                </a:solidFill>
              </a:rPr>
              <a:t>NaOH</a:t>
            </a:r>
          </a:p>
          <a:p>
            <a:pPr algn="ctr"/>
            <a:r>
              <a:rPr lang="en-SG" sz="700" dirty="0">
                <a:solidFill>
                  <a:schemeClr val="tx1"/>
                </a:solidFill>
              </a:rPr>
              <a:t>Ethanol</a:t>
            </a:r>
          </a:p>
          <a:p>
            <a:pPr algn="ctr"/>
            <a:r>
              <a:rPr lang="en-SG" sz="700" dirty="0">
                <a:solidFill>
                  <a:schemeClr val="tx1"/>
                </a:solidFill>
              </a:rPr>
              <a:t>EDTA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63E656A0-7A29-4AFE-959A-85D267B30159}"/>
              </a:ext>
            </a:extLst>
          </p:cNvPr>
          <p:cNvSpPr/>
          <p:nvPr/>
        </p:nvSpPr>
        <p:spPr>
          <a:xfrm>
            <a:off x="5570498" y="1356022"/>
            <a:ext cx="869948" cy="442501"/>
          </a:xfrm>
          <a:prstGeom prst="rect">
            <a:avLst/>
          </a:prstGeom>
          <a:solidFill>
            <a:schemeClr val="bg1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u="sng" dirty="0">
                <a:solidFill>
                  <a:schemeClr val="bg2"/>
                </a:solidFill>
              </a:rPr>
              <a:t>Add Ethanol</a:t>
            </a:r>
            <a:endParaRPr lang="en-SG" sz="1000" dirty="0">
              <a:solidFill>
                <a:schemeClr val="bg2"/>
              </a:solidFill>
            </a:endParaRPr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5C6C7F58-F61F-45E0-AEF1-355D0A1E80E3}"/>
              </a:ext>
            </a:extLst>
          </p:cNvPr>
          <p:cNvCxnSpPr>
            <a:cxnSpLocks/>
          </p:cNvCxnSpPr>
          <p:nvPr/>
        </p:nvCxnSpPr>
        <p:spPr>
          <a:xfrm flipV="1">
            <a:off x="6450264" y="1536700"/>
            <a:ext cx="236286" cy="6708"/>
          </a:xfrm>
          <a:prstGeom prst="straightConnector1">
            <a:avLst/>
          </a:prstGeom>
          <a:ln w="190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Oval 58">
            <a:extLst>
              <a:ext uri="{FF2B5EF4-FFF2-40B4-BE49-F238E27FC236}">
                <a16:creationId xmlns:a16="http://schemas.microsoft.com/office/drawing/2014/main" id="{14E4A892-5530-4A9E-8D64-D26774AD9B15}"/>
              </a:ext>
            </a:extLst>
          </p:cNvPr>
          <p:cNvSpPr/>
          <p:nvPr/>
        </p:nvSpPr>
        <p:spPr>
          <a:xfrm>
            <a:off x="5561148" y="1908331"/>
            <a:ext cx="252309" cy="238528"/>
          </a:xfrm>
          <a:prstGeom prst="ellipse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  <a:endParaRPr lang="en-SG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768770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121c87ed308_1_0"/>
          <p:cNvSpPr txBox="1"/>
          <p:nvPr/>
        </p:nvSpPr>
        <p:spPr>
          <a:xfrm>
            <a:off x="825402" y="68310"/>
            <a:ext cx="7547548" cy="44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087"/>
              </a:buClr>
              <a:buSzPts val="1600"/>
              <a:buFont typeface="Open Sans"/>
              <a:buNone/>
            </a:pPr>
            <a:endParaRPr sz="2000" b="1" i="0" u="none" strike="noStrike" cap="none" dirty="0">
              <a:solidFill>
                <a:srgbClr val="003087"/>
              </a:solidFill>
            </a:endParaRPr>
          </a:p>
        </p:txBody>
      </p:sp>
      <p:sp>
        <p:nvSpPr>
          <p:cNvPr id="32" name="Google Shape;252;g121c87ed308_1_0"/>
          <p:cNvSpPr txBox="1"/>
          <p:nvPr/>
        </p:nvSpPr>
        <p:spPr>
          <a:xfrm>
            <a:off x="1176769" y="241818"/>
            <a:ext cx="7697790" cy="44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3087"/>
              </a:buClr>
              <a:buSzPts val="1600"/>
            </a:pPr>
            <a:r>
              <a:rPr lang="en-US" sz="2000" b="1" dirty="0">
                <a:solidFill>
                  <a:srgbClr val="003087"/>
                </a:solidFill>
              </a:rPr>
              <a:t>Approach to water sample extraction of bacterial </a:t>
            </a:r>
            <a:r>
              <a:rPr lang="en-US" sz="2000" b="1" dirty="0" smtClean="0">
                <a:solidFill>
                  <a:srgbClr val="003087"/>
                </a:solidFill>
              </a:rPr>
              <a:t>cell (</a:t>
            </a:r>
            <a:r>
              <a:rPr lang="en-US" sz="2000" b="1" i="1" dirty="0" smtClean="0">
                <a:solidFill>
                  <a:srgbClr val="003087"/>
                </a:solidFill>
              </a:rPr>
              <a:t>E. coli</a:t>
            </a:r>
            <a:r>
              <a:rPr lang="en-US" sz="2000" b="1" dirty="0" smtClean="0">
                <a:solidFill>
                  <a:srgbClr val="003087"/>
                </a:solidFill>
              </a:rPr>
              <a:t>)</a:t>
            </a:r>
            <a:endParaRPr sz="1600" b="1" i="0" u="none" strike="noStrike" cap="none" dirty="0">
              <a:solidFill>
                <a:srgbClr val="0070C0"/>
              </a:solidFill>
            </a:endParaRPr>
          </a:p>
        </p:txBody>
      </p:sp>
      <p:sp>
        <p:nvSpPr>
          <p:cNvPr id="3" name="AutoShape 2" descr="blob:https://web.whatsapp.com/1bf38e6c-eaca-43d2-b601-e8323eee16a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34125654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121c87ed308_1_0"/>
          <p:cNvSpPr txBox="1"/>
          <p:nvPr/>
        </p:nvSpPr>
        <p:spPr>
          <a:xfrm>
            <a:off x="825402" y="68310"/>
            <a:ext cx="7547548" cy="44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087"/>
              </a:buClr>
              <a:buSzPts val="1600"/>
              <a:buFont typeface="Open Sans"/>
              <a:buNone/>
            </a:pPr>
            <a:endParaRPr sz="2000" b="1" i="0" u="none" strike="noStrike" cap="none" dirty="0">
              <a:solidFill>
                <a:srgbClr val="003087"/>
              </a:solidFill>
            </a:endParaRPr>
          </a:p>
        </p:txBody>
      </p:sp>
      <p:sp>
        <p:nvSpPr>
          <p:cNvPr id="32" name="Google Shape;252;g121c87ed308_1_0"/>
          <p:cNvSpPr txBox="1"/>
          <p:nvPr/>
        </p:nvSpPr>
        <p:spPr>
          <a:xfrm>
            <a:off x="1176769" y="241818"/>
            <a:ext cx="7697790" cy="44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3087"/>
              </a:buClr>
              <a:buSzPts val="1600"/>
            </a:pPr>
            <a:r>
              <a:rPr lang="en-US" sz="2000" b="1" dirty="0" smtClean="0">
                <a:solidFill>
                  <a:srgbClr val="003087"/>
                </a:solidFill>
              </a:rPr>
              <a:t>E lysis heating temperature comparison</a:t>
            </a:r>
            <a:endParaRPr sz="1600" b="1" i="0" u="none" strike="noStrike" cap="none" dirty="0">
              <a:solidFill>
                <a:srgbClr val="0070C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759" y="756798"/>
            <a:ext cx="2110813" cy="152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07675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121c87ed308_1_0"/>
          <p:cNvSpPr txBox="1"/>
          <p:nvPr/>
        </p:nvSpPr>
        <p:spPr>
          <a:xfrm>
            <a:off x="825402" y="68310"/>
            <a:ext cx="7547548" cy="44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087"/>
              </a:buClr>
              <a:buSzPts val="1600"/>
              <a:buFont typeface="Open Sans"/>
              <a:buNone/>
            </a:pPr>
            <a:endParaRPr sz="2000" b="1" i="0" u="none" strike="noStrike" cap="none" dirty="0">
              <a:solidFill>
                <a:srgbClr val="003087"/>
              </a:solidFill>
            </a:endParaRPr>
          </a:p>
        </p:txBody>
      </p:sp>
      <p:sp>
        <p:nvSpPr>
          <p:cNvPr id="32" name="Google Shape;252;g121c87ed308_1_0"/>
          <p:cNvSpPr txBox="1"/>
          <p:nvPr/>
        </p:nvSpPr>
        <p:spPr>
          <a:xfrm>
            <a:off x="1176769" y="241818"/>
            <a:ext cx="7697790" cy="44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3087"/>
              </a:buClr>
              <a:buSzPts val="1600"/>
            </a:pPr>
            <a:r>
              <a:rPr lang="en-US" sz="2000" b="1" dirty="0" smtClean="0">
                <a:solidFill>
                  <a:srgbClr val="003087"/>
                </a:solidFill>
              </a:rPr>
              <a:t>E lysis heating temperature comparison</a:t>
            </a:r>
            <a:endParaRPr sz="1600" b="1" i="0" u="none" strike="noStrike" cap="none" dirty="0">
              <a:solidFill>
                <a:srgbClr val="0070C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414" y="2959748"/>
            <a:ext cx="2755393" cy="207391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6323" y="617764"/>
            <a:ext cx="2890502" cy="20418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41691" y="1561239"/>
            <a:ext cx="723900" cy="7429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09709" y="4227188"/>
            <a:ext cx="615865" cy="4141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1414" y="663356"/>
            <a:ext cx="2839897" cy="1996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45777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blob:https://web.whatsapp.com/1bf38e6c-eaca-43d2-b601-e8323eee16a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SG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860" y="1059316"/>
            <a:ext cx="2937996" cy="292273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308344" y="4307147"/>
            <a:ext cx="17251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u="sng" dirty="0" smtClean="0">
                <a:solidFill>
                  <a:srgbClr val="C00000"/>
                </a:solidFill>
              </a:rPr>
              <a:t>Calculated Total Count</a:t>
            </a:r>
            <a:r>
              <a:rPr lang="en-US" sz="1000" u="sng" dirty="0" smtClean="0"/>
              <a:t>:</a:t>
            </a:r>
          </a:p>
          <a:p>
            <a:r>
              <a:rPr lang="en-US" sz="1000" dirty="0" smtClean="0"/>
              <a:t>= 4* (7+9+19+11+8+15+8)</a:t>
            </a:r>
          </a:p>
          <a:p>
            <a:r>
              <a:rPr lang="en-US" sz="1000" dirty="0" smtClean="0"/>
              <a:t>= 4*77</a:t>
            </a:r>
          </a:p>
          <a:p>
            <a:r>
              <a:rPr lang="en-US" sz="1000" dirty="0" smtClean="0"/>
              <a:t>= 308 </a:t>
            </a:r>
          </a:p>
        </p:txBody>
      </p:sp>
      <p:sp>
        <p:nvSpPr>
          <p:cNvPr id="11" name="Right Brace 10"/>
          <p:cNvSpPr/>
          <p:nvPr/>
        </p:nvSpPr>
        <p:spPr>
          <a:xfrm rot="5400000">
            <a:off x="2932054" y="3415345"/>
            <a:ext cx="325097" cy="1458507"/>
          </a:xfrm>
          <a:prstGeom prst="rightBrace">
            <a:avLst>
              <a:gd name="adj1" fmla="val 8333"/>
              <a:gd name="adj2" fmla="val 5155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SG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5621" y="1059316"/>
            <a:ext cx="2036894" cy="202881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64280" y="1047072"/>
            <a:ext cx="2109427" cy="2041055"/>
          </a:xfrm>
          <a:prstGeom prst="rect">
            <a:avLst/>
          </a:prstGeom>
        </p:spPr>
      </p:pic>
      <p:sp>
        <p:nvSpPr>
          <p:cNvPr id="14" name="Google Shape;252;g121c87ed308_1_0"/>
          <p:cNvSpPr txBox="1"/>
          <p:nvPr/>
        </p:nvSpPr>
        <p:spPr>
          <a:xfrm>
            <a:off x="950057" y="117936"/>
            <a:ext cx="7697790" cy="44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3087"/>
              </a:buClr>
              <a:buSzPts val="1600"/>
            </a:pPr>
            <a:r>
              <a:rPr lang="en-US" sz="2000" b="1" dirty="0" smtClean="0">
                <a:solidFill>
                  <a:srgbClr val="003087"/>
                </a:solidFill>
              </a:rPr>
              <a:t>Bacterial Counting: 1 µL, 10 µL, 100 µL volume of </a:t>
            </a:r>
            <a:r>
              <a:rPr lang="en-US" sz="2000" b="1" i="1" dirty="0" smtClean="0">
                <a:solidFill>
                  <a:srgbClr val="003087"/>
                </a:solidFill>
              </a:rPr>
              <a:t>E .coli </a:t>
            </a:r>
            <a:r>
              <a:rPr lang="en-US" sz="2000" b="1" dirty="0" smtClean="0">
                <a:solidFill>
                  <a:srgbClr val="003087"/>
                </a:solidFill>
              </a:rPr>
              <a:t>stock </a:t>
            </a:r>
            <a:endParaRPr lang="en-US" sz="2000" b="1" dirty="0">
              <a:solidFill>
                <a:srgbClr val="0070C0"/>
              </a:solidFill>
            </a:endParaRPr>
          </a:p>
          <a:p>
            <a:pPr>
              <a:buClr>
                <a:srgbClr val="003087"/>
              </a:buClr>
              <a:buSzPts val="1600"/>
            </a:pPr>
            <a:endParaRPr sz="2000" b="1" i="0" u="none" strike="noStrike" cap="none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77727" y="3088127"/>
            <a:ext cx="17847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u="sng" dirty="0" smtClean="0"/>
              <a:t>Plating volume: </a:t>
            </a:r>
          </a:p>
          <a:p>
            <a:r>
              <a:rPr lang="en-US" sz="1200" b="1" dirty="0" smtClean="0">
                <a:solidFill>
                  <a:srgbClr val="0070C0"/>
                </a:solidFill>
              </a:rPr>
              <a:t>10µL </a:t>
            </a:r>
            <a:r>
              <a:rPr lang="en-US" sz="1200" b="1" i="1" dirty="0" smtClean="0">
                <a:solidFill>
                  <a:srgbClr val="0070C0"/>
                </a:solidFill>
              </a:rPr>
              <a:t>E.coli</a:t>
            </a:r>
            <a:r>
              <a:rPr lang="en-US" sz="1200" b="1" dirty="0" smtClean="0">
                <a:solidFill>
                  <a:srgbClr val="0070C0"/>
                </a:solidFill>
              </a:rPr>
              <a:t> stock  </a:t>
            </a:r>
            <a:r>
              <a:rPr lang="en-US" sz="1200" dirty="0" smtClean="0"/>
              <a:t>+ 90µL Media</a:t>
            </a:r>
            <a:endParaRPr lang="en-SG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6916386" y="3088127"/>
            <a:ext cx="17847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u="sng" dirty="0" smtClean="0"/>
              <a:t>Plating volume: </a:t>
            </a:r>
          </a:p>
          <a:p>
            <a:r>
              <a:rPr lang="en-US" sz="1200" b="1" dirty="0" smtClean="0">
                <a:solidFill>
                  <a:srgbClr val="0070C0"/>
                </a:solidFill>
              </a:rPr>
              <a:t>100µL </a:t>
            </a:r>
            <a:r>
              <a:rPr lang="en-US" sz="1200" b="1" i="1" dirty="0" smtClean="0">
                <a:solidFill>
                  <a:srgbClr val="0070C0"/>
                </a:solidFill>
              </a:rPr>
              <a:t>E.coli</a:t>
            </a:r>
            <a:r>
              <a:rPr lang="en-US" sz="1200" b="1" dirty="0" smtClean="0">
                <a:solidFill>
                  <a:srgbClr val="0070C0"/>
                </a:solidFill>
              </a:rPr>
              <a:t> stock </a:t>
            </a:r>
            <a:endParaRPr lang="en-SG" sz="1200" b="1" dirty="0">
              <a:solidFill>
                <a:srgbClr val="0070C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33211" y="4079355"/>
            <a:ext cx="17847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u="sng" dirty="0" smtClean="0"/>
              <a:t>Plating volume: </a:t>
            </a:r>
          </a:p>
          <a:p>
            <a:r>
              <a:rPr lang="en-US" sz="1200" b="1" dirty="0" smtClean="0">
                <a:solidFill>
                  <a:srgbClr val="0070C0"/>
                </a:solidFill>
              </a:rPr>
              <a:t>1µL </a:t>
            </a:r>
            <a:r>
              <a:rPr lang="en-US" sz="1200" b="1" i="1" dirty="0" smtClean="0">
                <a:solidFill>
                  <a:srgbClr val="0070C0"/>
                </a:solidFill>
              </a:rPr>
              <a:t>E.coli</a:t>
            </a:r>
            <a:r>
              <a:rPr lang="en-US" sz="1200" b="1" dirty="0" smtClean="0">
                <a:solidFill>
                  <a:srgbClr val="0070C0"/>
                </a:solidFill>
              </a:rPr>
              <a:t> stock  </a:t>
            </a:r>
            <a:r>
              <a:rPr lang="en-US" sz="1200" dirty="0" smtClean="0"/>
              <a:t>+ 99µL Media</a:t>
            </a:r>
            <a:endParaRPr lang="en-SG" sz="1200" dirty="0"/>
          </a:p>
        </p:txBody>
      </p:sp>
      <p:sp>
        <p:nvSpPr>
          <p:cNvPr id="18" name="TextBox 17"/>
          <p:cNvSpPr txBox="1"/>
          <p:nvPr/>
        </p:nvSpPr>
        <p:spPr>
          <a:xfrm>
            <a:off x="4440761" y="3705050"/>
            <a:ext cx="172516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u="sng" dirty="0" smtClean="0">
                <a:solidFill>
                  <a:srgbClr val="C00000"/>
                </a:solidFill>
              </a:rPr>
              <a:t>Estimated Total Count:</a:t>
            </a:r>
          </a:p>
          <a:p>
            <a:r>
              <a:rPr lang="en-US" sz="1000" dirty="0" smtClean="0"/>
              <a:t>= 308 * 10</a:t>
            </a:r>
          </a:p>
          <a:p>
            <a:r>
              <a:rPr lang="en-US" sz="1000" dirty="0" smtClean="0"/>
              <a:t>= 3080</a:t>
            </a:r>
            <a:endParaRPr lang="en-SG" sz="1000" dirty="0"/>
          </a:p>
        </p:txBody>
      </p:sp>
      <p:sp>
        <p:nvSpPr>
          <p:cNvPr id="19" name="TextBox 18"/>
          <p:cNvSpPr txBox="1"/>
          <p:nvPr/>
        </p:nvSpPr>
        <p:spPr>
          <a:xfrm>
            <a:off x="6976007" y="3705050"/>
            <a:ext cx="172516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u="sng" dirty="0" smtClean="0">
                <a:solidFill>
                  <a:srgbClr val="C00000"/>
                </a:solidFill>
              </a:rPr>
              <a:t>Estimated Total Count:</a:t>
            </a:r>
          </a:p>
          <a:p>
            <a:r>
              <a:rPr lang="en-US" sz="1000" dirty="0" smtClean="0"/>
              <a:t>= 308 * 100</a:t>
            </a:r>
          </a:p>
          <a:p>
            <a:r>
              <a:rPr lang="en-US" sz="1000" dirty="0" smtClean="0"/>
              <a:t>= 30800</a:t>
            </a:r>
            <a:endParaRPr lang="en-SG" sz="1000" dirty="0"/>
          </a:p>
        </p:txBody>
      </p:sp>
    </p:spTree>
    <p:extLst>
      <p:ext uri="{BB962C8B-B14F-4D97-AF65-F5344CB8AC3E}">
        <p14:creationId xmlns:p14="http://schemas.microsoft.com/office/powerpoint/2010/main" val="361605112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121c87ed308_1_0"/>
          <p:cNvSpPr txBox="1"/>
          <p:nvPr/>
        </p:nvSpPr>
        <p:spPr>
          <a:xfrm>
            <a:off x="825402" y="68310"/>
            <a:ext cx="7547548" cy="44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087"/>
              </a:buClr>
              <a:buSzPts val="1600"/>
              <a:buFont typeface="Open Sans"/>
              <a:buNone/>
            </a:pPr>
            <a:endParaRPr sz="2000" b="1" i="0" u="none" strike="noStrike" cap="none" dirty="0">
              <a:solidFill>
                <a:srgbClr val="003087"/>
              </a:solidFill>
            </a:endParaRPr>
          </a:p>
        </p:txBody>
      </p:sp>
      <p:sp>
        <p:nvSpPr>
          <p:cNvPr id="32" name="Google Shape;252;g121c87ed308_1_0"/>
          <p:cNvSpPr txBox="1"/>
          <p:nvPr/>
        </p:nvSpPr>
        <p:spPr>
          <a:xfrm>
            <a:off x="1176769" y="241818"/>
            <a:ext cx="7697790" cy="44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3087"/>
              </a:buClr>
              <a:buSzPts val="1600"/>
            </a:pPr>
            <a:r>
              <a:rPr lang="en-US" sz="2000" b="1" dirty="0">
                <a:solidFill>
                  <a:srgbClr val="003087"/>
                </a:solidFill>
              </a:rPr>
              <a:t>Approach to water sample extraction of bacterial cell</a:t>
            </a:r>
            <a:endParaRPr sz="1600" b="1" i="0" u="none" strike="noStrike" cap="none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21614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121c87ed308_1_0"/>
          <p:cNvSpPr txBox="1"/>
          <p:nvPr/>
        </p:nvSpPr>
        <p:spPr>
          <a:xfrm>
            <a:off x="825402" y="68310"/>
            <a:ext cx="7547548" cy="44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087"/>
              </a:buClr>
              <a:buSzPts val="1600"/>
              <a:buFont typeface="Open Sans"/>
              <a:buNone/>
            </a:pPr>
            <a:endParaRPr sz="2000" b="1" i="0" u="none" strike="noStrike" cap="none" dirty="0">
              <a:solidFill>
                <a:srgbClr val="003087"/>
              </a:solidFill>
            </a:endParaRPr>
          </a:p>
        </p:txBody>
      </p:sp>
      <p:sp>
        <p:nvSpPr>
          <p:cNvPr id="32" name="Google Shape;252;g121c87ed308_1_0"/>
          <p:cNvSpPr txBox="1"/>
          <p:nvPr/>
        </p:nvSpPr>
        <p:spPr>
          <a:xfrm>
            <a:off x="1176769" y="241818"/>
            <a:ext cx="7697790" cy="44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3087"/>
              </a:buClr>
              <a:buSzPts val="1600"/>
            </a:pPr>
            <a:r>
              <a:rPr lang="en-US" sz="2000" b="1" dirty="0">
                <a:solidFill>
                  <a:srgbClr val="003087"/>
                </a:solidFill>
              </a:rPr>
              <a:t>Approach to water sample extraction of bacterial cell</a:t>
            </a:r>
            <a:endParaRPr sz="1600" b="1" i="0" u="none" strike="noStrike" cap="none" dirty="0">
              <a:solidFill>
                <a:srgbClr val="0070C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1212611-2D4F-4B89-9926-20961E5A48FF}"/>
              </a:ext>
            </a:extLst>
          </p:cNvPr>
          <p:cNvSpPr txBox="1"/>
          <p:nvPr/>
        </p:nvSpPr>
        <p:spPr>
          <a:xfrm>
            <a:off x="917429" y="1382644"/>
            <a:ext cx="622309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u="sng" dirty="0"/>
              <a:t>Plans</a:t>
            </a:r>
          </a:p>
          <a:p>
            <a:pPr marL="342900" indent="-342900">
              <a:buAutoNum type="arabicPeriod"/>
            </a:pPr>
            <a:r>
              <a:rPr lang="en-US" sz="1100" dirty="0"/>
              <a:t>Determine the limit of extraction and detection of gDNA with e coli (high to low counts)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4E80AAE-A332-4A80-9141-CF785130FD01}"/>
              </a:ext>
            </a:extLst>
          </p:cNvPr>
          <p:cNvSpPr txBox="1"/>
          <p:nvPr/>
        </p:nvSpPr>
        <p:spPr>
          <a:xfrm>
            <a:off x="914467" y="782480"/>
            <a:ext cx="721085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r>
              <a:rPr lang="en-US" sz="1100" b="1" u="sng" dirty="0"/>
              <a:t>End goal</a:t>
            </a: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en-US" sz="1100" dirty="0"/>
              <a:t>Develop a simple and rapid workflow for water sample processing</a:t>
            </a: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en-US" sz="1100" dirty="0"/>
              <a:t>Develop a quicker and sensitive method (</a:t>
            </a:r>
            <a:r>
              <a:rPr lang="en-US" sz="1100" b="1" dirty="0"/>
              <a:t>filtration &gt; extraction &gt; detection</a:t>
            </a:r>
            <a:r>
              <a:rPr lang="en-US" sz="1100" dirty="0"/>
              <a:t>) 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004AD72-3678-4AC3-A0C0-4ECF27D016A4}"/>
              </a:ext>
            </a:extLst>
          </p:cNvPr>
          <p:cNvCxnSpPr>
            <a:cxnSpLocks/>
          </p:cNvCxnSpPr>
          <p:nvPr/>
        </p:nvCxnSpPr>
        <p:spPr>
          <a:xfrm flipV="1">
            <a:off x="3511549" y="2054899"/>
            <a:ext cx="1902574" cy="1497998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B7132596-5D63-4B1B-AACF-FB9E5A7C5C48}"/>
              </a:ext>
            </a:extLst>
          </p:cNvPr>
          <p:cNvSpPr/>
          <p:nvPr/>
        </p:nvSpPr>
        <p:spPr>
          <a:xfrm>
            <a:off x="3829049" y="3108029"/>
            <a:ext cx="45719" cy="28575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FBBE026D-4C72-439C-BCDD-4186A77CDAD5}"/>
              </a:ext>
            </a:extLst>
          </p:cNvPr>
          <p:cNvSpPr/>
          <p:nvPr/>
        </p:nvSpPr>
        <p:spPr>
          <a:xfrm>
            <a:off x="5029199" y="2199979"/>
            <a:ext cx="45719" cy="28575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3DA1098-A442-4DEA-9660-E556A3EC26E9}"/>
              </a:ext>
            </a:extLst>
          </p:cNvPr>
          <p:cNvSpPr txBox="1"/>
          <p:nvPr/>
        </p:nvSpPr>
        <p:spPr>
          <a:xfrm>
            <a:off x="3711119" y="3325634"/>
            <a:ext cx="381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/>
              <a:t>S1</a:t>
            </a:r>
            <a:endParaRPr lang="en-SG" sz="1050" b="1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8E9CB53-050D-4011-A1C4-BA78BFEFC829}"/>
              </a:ext>
            </a:extLst>
          </p:cNvPr>
          <p:cNvSpPr txBox="1"/>
          <p:nvPr/>
        </p:nvSpPr>
        <p:spPr>
          <a:xfrm>
            <a:off x="4861558" y="2430863"/>
            <a:ext cx="381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/>
              <a:t>S2</a:t>
            </a:r>
            <a:endParaRPr lang="en-SG" sz="1050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B5046EC-2402-4501-85A5-FE61CD71EA95}"/>
              </a:ext>
            </a:extLst>
          </p:cNvPr>
          <p:cNvSpPr txBox="1"/>
          <p:nvPr/>
        </p:nvSpPr>
        <p:spPr>
          <a:xfrm>
            <a:off x="4180316" y="3615391"/>
            <a:ext cx="1270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u="sng" dirty="0"/>
              <a:t>Qubit detection</a:t>
            </a:r>
            <a:endParaRPr lang="en-SG" sz="1000" b="1" u="sng" dirty="0"/>
          </a:p>
        </p:txBody>
      </p:sp>
      <p:sp>
        <p:nvSpPr>
          <p:cNvPr id="24" name="Right Brace 23">
            <a:extLst>
              <a:ext uri="{FF2B5EF4-FFF2-40B4-BE49-F238E27FC236}">
                <a16:creationId xmlns:a16="http://schemas.microsoft.com/office/drawing/2014/main" id="{266C1CE5-657C-4BD6-821C-813373ABE582}"/>
              </a:ext>
            </a:extLst>
          </p:cNvPr>
          <p:cNvSpPr/>
          <p:nvPr/>
        </p:nvSpPr>
        <p:spPr>
          <a:xfrm>
            <a:off x="5678543" y="2331428"/>
            <a:ext cx="45719" cy="919471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E7300D9-FB1B-4435-951E-7C34C2199F93}"/>
              </a:ext>
            </a:extLst>
          </p:cNvPr>
          <p:cNvCxnSpPr>
            <a:cxnSpLocks/>
            <a:stCxn id="8" idx="6"/>
          </p:cNvCxnSpPr>
          <p:nvPr/>
        </p:nvCxnSpPr>
        <p:spPr>
          <a:xfrm>
            <a:off x="3874768" y="3250904"/>
            <a:ext cx="1762562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EB4F425D-E8E6-4892-ADAC-DB228ABE67A6}"/>
              </a:ext>
            </a:extLst>
          </p:cNvPr>
          <p:cNvCxnSpPr>
            <a:cxnSpLocks/>
            <a:endCxn id="24" idx="0"/>
          </p:cNvCxnSpPr>
          <p:nvPr/>
        </p:nvCxnSpPr>
        <p:spPr>
          <a:xfrm>
            <a:off x="5074918" y="2331428"/>
            <a:ext cx="603625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A72BA525-77ED-428A-A2C2-B56548A9FEE5}"/>
              </a:ext>
            </a:extLst>
          </p:cNvPr>
          <p:cNvSpPr txBox="1"/>
          <p:nvPr/>
        </p:nvSpPr>
        <p:spPr>
          <a:xfrm>
            <a:off x="5701402" y="2668052"/>
            <a:ext cx="9606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Quantifiable </a:t>
            </a:r>
            <a:endParaRPr lang="en-SG" sz="10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4F595F7-4FC8-4513-8ABE-536714300DF1}"/>
              </a:ext>
            </a:extLst>
          </p:cNvPr>
          <p:cNvSpPr txBox="1"/>
          <p:nvPr/>
        </p:nvSpPr>
        <p:spPr>
          <a:xfrm>
            <a:off x="4180316" y="2747339"/>
            <a:ext cx="2501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X</a:t>
            </a:r>
            <a:endParaRPr lang="en-SG" b="1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5AB02E1-1660-43B5-99E2-7562DDCBF7E5}"/>
              </a:ext>
            </a:extLst>
          </p:cNvPr>
          <p:cNvSpPr txBox="1"/>
          <p:nvPr/>
        </p:nvSpPr>
        <p:spPr>
          <a:xfrm>
            <a:off x="3564626" y="3245120"/>
            <a:ext cx="2501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X</a:t>
            </a:r>
            <a:endParaRPr lang="en-SG" dirty="0">
              <a:solidFill>
                <a:srgbClr val="0070C0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6372353-2DA4-41DE-B938-18BF618ED162}"/>
              </a:ext>
            </a:extLst>
          </p:cNvPr>
          <p:cNvSpPr txBox="1"/>
          <p:nvPr/>
        </p:nvSpPr>
        <p:spPr>
          <a:xfrm>
            <a:off x="3814817" y="3034473"/>
            <a:ext cx="2501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X </a:t>
            </a:r>
            <a:endParaRPr lang="en-SG" b="1" dirty="0"/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1F4B39B0-3098-47C8-ADF5-CF45CB33B734}"/>
              </a:ext>
            </a:extLst>
          </p:cNvPr>
          <p:cNvCxnSpPr>
            <a:cxnSpLocks/>
            <a:endCxn id="36" idx="0"/>
          </p:cNvCxnSpPr>
          <p:nvPr/>
        </p:nvCxnSpPr>
        <p:spPr>
          <a:xfrm flipH="1">
            <a:off x="3939913" y="2342854"/>
            <a:ext cx="115729" cy="6916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87911D17-27B8-460A-97E1-287379CFD138}"/>
              </a:ext>
            </a:extLst>
          </p:cNvPr>
          <p:cNvSpPr txBox="1"/>
          <p:nvPr/>
        </p:nvSpPr>
        <p:spPr>
          <a:xfrm>
            <a:off x="3410324" y="1989411"/>
            <a:ext cx="1642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Sample</a:t>
            </a:r>
            <a:r>
              <a:rPr lang="en-US" sz="1000" dirty="0"/>
              <a:t> with conc. falls within quantifiable range</a:t>
            </a:r>
            <a:endParaRPr lang="en-SG" sz="1000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5FC9BCE-6FD8-4790-BA90-1542FF8E23D5}"/>
              </a:ext>
            </a:extLst>
          </p:cNvPr>
          <p:cNvSpPr txBox="1"/>
          <p:nvPr/>
        </p:nvSpPr>
        <p:spPr>
          <a:xfrm>
            <a:off x="3451090" y="3312315"/>
            <a:ext cx="2501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X</a:t>
            </a:r>
            <a:endParaRPr lang="en-SG" dirty="0">
              <a:solidFill>
                <a:srgbClr val="0070C0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22C814F-47D4-42FD-B876-8E76B7D8A26C}"/>
              </a:ext>
            </a:extLst>
          </p:cNvPr>
          <p:cNvSpPr txBox="1"/>
          <p:nvPr/>
        </p:nvSpPr>
        <p:spPr>
          <a:xfrm>
            <a:off x="3521387" y="3278717"/>
            <a:ext cx="2501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X</a:t>
            </a:r>
            <a:endParaRPr lang="en-SG" dirty="0">
              <a:solidFill>
                <a:srgbClr val="0070C0"/>
              </a:solidFill>
            </a:endParaRPr>
          </a:p>
        </p:txBody>
      </p:sp>
      <p:sp>
        <p:nvSpPr>
          <p:cNvPr id="43" name="Right Brace 42">
            <a:extLst>
              <a:ext uri="{FF2B5EF4-FFF2-40B4-BE49-F238E27FC236}">
                <a16:creationId xmlns:a16="http://schemas.microsoft.com/office/drawing/2014/main" id="{604EC04C-8D75-4C93-81AC-A88A0694A6C5}"/>
              </a:ext>
            </a:extLst>
          </p:cNvPr>
          <p:cNvSpPr/>
          <p:nvPr/>
        </p:nvSpPr>
        <p:spPr>
          <a:xfrm>
            <a:off x="5678543" y="3278717"/>
            <a:ext cx="45719" cy="274180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9001FF08-44AD-44C4-95D1-54B0E83658BF}"/>
              </a:ext>
            </a:extLst>
          </p:cNvPr>
          <p:cNvCxnSpPr>
            <a:cxnSpLocks/>
            <a:endCxn id="43" idx="2"/>
          </p:cNvCxnSpPr>
          <p:nvPr/>
        </p:nvCxnSpPr>
        <p:spPr>
          <a:xfrm>
            <a:off x="3564626" y="3549354"/>
            <a:ext cx="2113917" cy="3543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F49E03A0-3AB4-43EC-B26C-EA994B4EE469}"/>
              </a:ext>
            </a:extLst>
          </p:cNvPr>
          <p:cNvSpPr txBox="1"/>
          <p:nvPr/>
        </p:nvSpPr>
        <p:spPr>
          <a:xfrm>
            <a:off x="5658688" y="3275897"/>
            <a:ext cx="114587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Too low to detect</a:t>
            </a:r>
            <a:endParaRPr lang="en-SG" sz="1000" dirty="0"/>
          </a:p>
        </p:txBody>
      </p:sp>
      <p:sp>
        <p:nvSpPr>
          <p:cNvPr id="47" name="Right Brace 46">
            <a:extLst>
              <a:ext uri="{FF2B5EF4-FFF2-40B4-BE49-F238E27FC236}">
                <a16:creationId xmlns:a16="http://schemas.microsoft.com/office/drawing/2014/main" id="{7ACD7AAF-4C63-446B-A415-658D89D1C0CA}"/>
              </a:ext>
            </a:extLst>
          </p:cNvPr>
          <p:cNvSpPr/>
          <p:nvPr/>
        </p:nvSpPr>
        <p:spPr>
          <a:xfrm>
            <a:off x="5679441" y="2054899"/>
            <a:ext cx="45719" cy="274180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D0A56280-C43D-446F-B1ED-0861CBFACB28}"/>
              </a:ext>
            </a:extLst>
          </p:cNvPr>
          <p:cNvCxnSpPr>
            <a:cxnSpLocks/>
            <a:endCxn id="47" idx="0"/>
          </p:cNvCxnSpPr>
          <p:nvPr/>
        </p:nvCxnSpPr>
        <p:spPr>
          <a:xfrm>
            <a:off x="5436533" y="2054899"/>
            <a:ext cx="242908" cy="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3CCD01BA-4159-46CC-87EF-7CB161F4DD9B}"/>
              </a:ext>
            </a:extLst>
          </p:cNvPr>
          <p:cNvSpPr txBox="1"/>
          <p:nvPr/>
        </p:nvSpPr>
        <p:spPr>
          <a:xfrm>
            <a:off x="5661773" y="2052550"/>
            <a:ext cx="126244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Too high to detect</a:t>
            </a:r>
            <a:endParaRPr lang="en-SG" sz="1000" dirty="0"/>
          </a:p>
        </p:txBody>
      </p: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024BB3A0-C2C1-460F-8FC1-D0B0E7140A23}"/>
              </a:ext>
            </a:extLst>
          </p:cNvPr>
          <p:cNvCxnSpPr>
            <a:cxnSpLocks/>
            <a:endCxn id="29" idx="0"/>
          </p:cNvCxnSpPr>
          <p:nvPr/>
        </p:nvCxnSpPr>
        <p:spPr>
          <a:xfrm>
            <a:off x="4074811" y="2351990"/>
            <a:ext cx="230601" cy="3953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B1348CD1-CEE2-45D1-B96C-5CE40DA09A7B}"/>
              </a:ext>
            </a:extLst>
          </p:cNvPr>
          <p:cNvCxnSpPr>
            <a:cxnSpLocks/>
            <a:stCxn id="62" idx="3"/>
            <a:endCxn id="36" idx="0"/>
          </p:cNvCxnSpPr>
          <p:nvPr/>
        </p:nvCxnSpPr>
        <p:spPr>
          <a:xfrm>
            <a:off x="2829981" y="2275842"/>
            <a:ext cx="1109932" cy="758631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id="{3313F469-DDC7-415E-A4CD-E08AAEDB5A5A}"/>
              </a:ext>
            </a:extLst>
          </p:cNvPr>
          <p:cNvSpPr txBox="1"/>
          <p:nvPr/>
        </p:nvSpPr>
        <p:spPr>
          <a:xfrm>
            <a:off x="1232928" y="1998843"/>
            <a:ext cx="15970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70C0"/>
                </a:solidFill>
              </a:rPr>
              <a:t>(100µL of E1) Lowest </a:t>
            </a:r>
            <a:r>
              <a:rPr lang="en-US" sz="1000" i="1" dirty="0">
                <a:solidFill>
                  <a:srgbClr val="0070C0"/>
                </a:solidFill>
              </a:rPr>
              <a:t>E. coli </a:t>
            </a:r>
            <a:r>
              <a:rPr lang="en-US" sz="1000" dirty="0">
                <a:solidFill>
                  <a:srgbClr val="0070C0"/>
                </a:solidFill>
              </a:rPr>
              <a:t>counts that could be detected post extraction</a:t>
            </a:r>
            <a:endParaRPr lang="en-SG" sz="1000" dirty="0">
              <a:solidFill>
                <a:srgbClr val="0070C0"/>
              </a:solidFill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57F60DDF-6976-4798-B492-7F4FA341BFCA}"/>
              </a:ext>
            </a:extLst>
          </p:cNvPr>
          <p:cNvSpPr/>
          <p:nvPr/>
        </p:nvSpPr>
        <p:spPr>
          <a:xfrm>
            <a:off x="1176769" y="1930673"/>
            <a:ext cx="5704982" cy="204807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077F26AB-702A-49F0-834B-8CF94D2164AB}"/>
              </a:ext>
            </a:extLst>
          </p:cNvPr>
          <p:cNvCxnSpPr>
            <a:cxnSpLocks/>
          </p:cNvCxnSpPr>
          <p:nvPr/>
        </p:nvCxnSpPr>
        <p:spPr>
          <a:xfrm>
            <a:off x="1883573" y="2515569"/>
            <a:ext cx="0" cy="231770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>
            <a:extLst>
              <a:ext uri="{FF2B5EF4-FFF2-40B4-BE49-F238E27FC236}">
                <a16:creationId xmlns:a16="http://schemas.microsoft.com/office/drawing/2014/main" id="{AC5A2772-1B46-4E8A-A3EB-E7E93EEB7AE4}"/>
              </a:ext>
            </a:extLst>
          </p:cNvPr>
          <p:cNvSpPr txBox="1"/>
          <p:nvPr/>
        </p:nvSpPr>
        <p:spPr>
          <a:xfrm>
            <a:off x="1255343" y="2691534"/>
            <a:ext cx="201380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70C0"/>
                </a:solidFill>
              </a:rPr>
              <a:t>Dilute and culture on agar plate, and recalculate back E1 bacterial counts in 100 µL)</a:t>
            </a:r>
            <a:endParaRPr lang="en-SG" sz="1000" dirty="0">
              <a:solidFill>
                <a:srgbClr val="0070C0"/>
              </a:solidFill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F3F4C750-7CD5-4857-AFBB-E78EB6705B4A}"/>
              </a:ext>
            </a:extLst>
          </p:cNvPr>
          <p:cNvSpPr txBox="1"/>
          <p:nvPr/>
        </p:nvSpPr>
        <p:spPr>
          <a:xfrm>
            <a:off x="914467" y="4086337"/>
            <a:ext cx="45720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/>
              <a:t>2.       Comparison of different extraction method</a:t>
            </a:r>
            <a:endParaRPr lang="en-SG" sz="1100" dirty="0"/>
          </a:p>
        </p:txBody>
      </p: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B75CF838-204A-4AE3-85E5-2482A8A398BD}"/>
              </a:ext>
            </a:extLst>
          </p:cNvPr>
          <p:cNvCxnSpPr>
            <a:cxnSpLocks/>
          </p:cNvCxnSpPr>
          <p:nvPr/>
        </p:nvCxnSpPr>
        <p:spPr>
          <a:xfrm>
            <a:off x="1883573" y="3200835"/>
            <a:ext cx="0" cy="231770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>
            <a:extLst>
              <a:ext uri="{FF2B5EF4-FFF2-40B4-BE49-F238E27FC236}">
                <a16:creationId xmlns:a16="http://schemas.microsoft.com/office/drawing/2014/main" id="{4DEAABEF-EEF3-4659-A9EA-08A9E15D44A6}"/>
              </a:ext>
            </a:extLst>
          </p:cNvPr>
          <p:cNvSpPr txBox="1"/>
          <p:nvPr/>
        </p:nvSpPr>
        <p:spPr>
          <a:xfrm>
            <a:off x="1250219" y="3362442"/>
            <a:ext cx="18221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70C0"/>
                </a:solidFill>
              </a:rPr>
              <a:t>Limit of Extraction &amp; Detection (Qubit/ nanodrop)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B8DE8BDF-7A23-4010-9161-538996A8DC30}"/>
              </a:ext>
            </a:extLst>
          </p:cNvPr>
          <p:cNvSpPr txBox="1"/>
          <p:nvPr/>
        </p:nvSpPr>
        <p:spPr>
          <a:xfrm>
            <a:off x="1134304" y="3717136"/>
            <a:ext cx="2863473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dirty="0">
                <a:solidFill>
                  <a:srgbClr val="002060"/>
                </a:solidFill>
              </a:rPr>
              <a:t>* qPCR detection for further diluted counts</a:t>
            </a:r>
            <a:endParaRPr lang="en-SG" sz="1050" dirty="0">
              <a:solidFill>
                <a:srgbClr val="002060"/>
              </a:solidFill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F7288EAB-A589-4D54-83BD-0E629803E1C3}"/>
              </a:ext>
            </a:extLst>
          </p:cNvPr>
          <p:cNvSpPr txBox="1"/>
          <p:nvPr/>
        </p:nvSpPr>
        <p:spPr>
          <a:xfrm>
            <a:off x="914467" y="4301518"/>
            <a:ext cx="6305730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lvl="1" indent="-228600">
              <a:buAutoNum type="arabicPeriod" startAt="3"/>
            </a:pPr>
            <a:r>
              <a:rPr lang="en-US" sz="1100" dirty="0"/>
              <a:t>    Grow substantial amount of </a:t>
            </a:r>
            <a:r>
              <a:rPr lang="en-US" sz="1100" i="1" dirty="0"/>
              <a:t>E. coli </a:t>
            </a:r>
            <a:r>
              <a:rPr lang="en-US" sz="1100" dirty="0"/>
              <a:t>(that could be detected if extracted), and compare </a:t>
            </a:r>
          </a:p>
          <a:p>
            <a:pPr lvl="1"/>
            <a:r>
              <a:rPr lang="en-US" sz="1100" dirty="0"/>
              <a:t>	1. Direct extraction from direct sample (</a:t>
            </a:r>
            <a:r>
              <a:rPr lang="en-US" sz="1100" b="1" dirty="0"/>
              <a:t>Extraction &gt; Detection</a:t>
            </a:r>
            <a:r>
              <a:rPr lang="en-US" sz="1100" dirty="0"/>
              <a:t>)                        	2. After spike into 5mL water (</a:t>
            </a:r>
            <a:r>
              <a:rPr lang="en-US" sz="1100" b="1" dirty="0"/>
              <a:t>Filtration &gt; extraction &gt; detection</a:t>
            </a:r>
            <a:r>
              <a:rPr lang="en-US" sz="1100" dirty="0"/>
              <a:t>) </a:t>
            </a:r>
            <a:endParaRPr lang="en-SG" sz="1100" dirty="0"/>
          </a:p>
        </p:txBody>
      </p:sp>
      <p:sp>
        <p:nvSpPr>
          <p:cNvPr id="76" name="Right Brace 75">
            <a:extLst>
              <a:ext uri="{FF2B5EF4-FFF2-40B4-BE49-F238E27FC236}">
                <a16:creationId xmlns:a16="http://schemas.microsoft.com/office/drawing/2014/main" id="{8B5188CA-719F-46E0-BF6E-3C9BB159FF6A}"/>
              </a:ext>
            </a:extLst>
          </p:cNvPr>
          <p:cNvSpPr/>
          <p:nvPr/>
        </p:nvSpPr>
        <p:spPr>
          <a:xfrm>
            <a:off x="7017084" y="4392505"/>
            <a:ext cx="123443" cy="491084"/>
          </a:xfrm>
          <a:prstGeom prst="rightBrac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6927E4B1-3CBD-48A3-8598-620D1B5488EA}"/>
              </a:ext>
            </a:extLst>
          </p:cNvPr>
          <p:cNvSpPr txBox="1"/>
          <p:nvPr/>
        </p:nvSpPr>
        <p:spPr>
          <a:xfrm>
            <a:off x="7220197" y="4413591"/>
            <a:ext cx="159865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/>
              <a:t>To determine </a:t>
            </a:r>
          </a:p>
          <a:p>
            <a:r>
              <a:rPr lang="en-US" sz="1100" dirty="0"/>
              <a:t>yield loss (%)</a:t>
            </a:r>
            <a:endParaRPr lang="en-SG" sz="1100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57F60DDF-6976-4798-B492-7F4FA341BFCA}"/>
              </a:ext>
            </a:extLst>
          </p:cNvPr>
          <p:cNvSpPr/>
          <p:nvPr/>
        </p:nvSpPr>
        <p:spPr>
          <a:xfrm>
            <a:off x="7156917" y="1930674"/>
            <a:ext cx="1021524" cy="81666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3" name="Rectangle 2"/>
          <p:cNvSpPr/>
          <p:nvPr/>
        </p:nvSpPr>
        <p:spPr>
          <a:xfrm>
            <a:off x="7214715" y="2000877"/>
            <a:ext cx="96372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b="1" dirty="0"/>
              <a:t>Detection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b="1" dirty="0"/>
              <a:t>Qubit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b="1" dirty="0" err="1" smtClean="0"/>
              <a:t>Nanodrop</a:t>
            </a:r>
            <a:endParaRPr lang="en-US" sz="1000" b="1" dirty="0"/>
          </a:p>
        </p:txBody>
      </p:sp>
    </p:spTree>
    <p:extLst>
      <p:ext uri="{BB962C8B-B14F-4D97-AF65-F5344CB8AC3E}">
        <p14:creationId xmlns:p14="http://schemas.microsoft.com/office/powerpoint/2010/main" val="225124756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5" name="Table 54">
            <a:extLst>
              <a:ext uri="{FF2B5EF4-FFF2-40B4-BE49-F238E27FC236}">
                <a16:creationId xmlns:a16="http://schemas.microsoft.com/office/drawing/2014/main" id="{370B23AB-999A-4CE4-94B5-1846EF445E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8259603"/>
              </p:ext>
            </p:extLst>
          </p:nvPr>
        </p:nvGraphicFramePr>
        <p:xfrm>
          <a:off x="2133818" y="923156"/>
          <a:ext cx="5613402" cy="2870561"/>
        </p:xfrm>
        <a:graphic>
          <a:graphicData uri="http://schemas.openxmlformats.org/drawingml/2006/table">
            <a:tbl>
              <a:tblPr/>
              <a:tblGrid>
                <a:gridCol w="230731">
                  <a:extLst>
                    <a:ext uri="{9D8B030D-6E8A-4147-A177-3AD203B41FA5}">
                      <a16:colId xmlns:a16="http://schemas.microsoft.com/office/drawing/2014/main" val="270086494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550943483"/>
                    </a:ext>
                  </a:extLst>
                </a:gridCol>
                <a:gridCol w="698500">
                  <a:extLst>
                    <a:ext uri="{9D8B030D-6E8A-4147-A177-3AD203B41FA5}">
                      <a16:colId xmlns:a16="http://schemas.microsoft.com/office/drawing/2014/main" val="1067102053"/>
                    </a:ext>
                  </a:extLst>
                </a:gridCol>
                <a:gridCol w="393700">
                  <a:extLst>
                    <a:ext uri="{9D8B030D-6E8A-4147-A177-3AD203B41FA5}">
                      <a16:colId xmlns:a16="http://schemas.microsoft.com/office/drawing/2014/main" val="166427359"/>
                    </a:ext>
                  </a:extLst>
                </a:gridCol>
                <a:gridCol w="496357">
                  <a:extLst>
                    <a:ext uri="{9D8B030D-6E8A-4147-A177-3AD203B41FA5}">
                      <a16:colId xmlns:a16="http://schemas.microsoft.com/office/drawing/2014/main" val="1495256400"/>
                    </a:ext>
                  </a:extLst>
                </a:gridCol>
                <a:gridCol w="412473">
                  <a:extLst>
                    <a:ext uri="{9D8B030D-6E8A-4147-A177-3AD203B41FA5}">
                      <a16:colId xmlns:a16="http://schemas.microsoft.com/office/drawing/2014/main" val="3517222758"/>
                    </a:ext>
                  </a:extLst>
                </a:gridCol>
                <a:gridCol w="1107121">
                  <a:extLst>
                    <a:ext uri="{9D8B030D-6E8A-4147-A177-3AD203B41FA5}">
                      <a16:colId xmlns:a16="http://schemas.microsoft.com/office/drawing/2014/main" val="2213514343"/>
                    </a:ext>
                  </a:extLst>
                </a:gridCol>
                <a:gridCol w="674320">
                  <a:extLst>
                    <a:ext uri="{9D8B030D-6E8A-4147-A177-3AD203B41FA5}">
                      <a16:colId xmlns:a16="http://schemas.microsoft.com/office/drawing/2014/main" val="955257828"/>
                    </a:ext>
                  </a:extLst>
                </a:gridCol>
              </a:tblGrid>
              <a:tr h="37998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#</a:t>
                      </a:r>
                      <a:endParaRPr lang="en-SG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1" marR="7451" marT="74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SG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Sample ID</a:t>
                      </a:r>
                    </a:p>
                  </a:txBody>
                  <a:tcPr marL="7451" marR="7451" marT="74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SG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Nanodrop Nucleic Acid (ng/µL)</a:t>
                      </a:r>
                    </a:p>
                  </a:txBody>
                  <a:tcPr marL="7451" marR="7451" marT="74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SG" sz="800" b="1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260/280</a:t>
                      </a:r>
                    </a:p>
                  </a:txBody>
                  <a:tcPr marL="7451" marR="7451" marT="74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SG" sz="800" b="1" i="0" u="none" strike="noStrike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260/230</a:t>
                      </a:r>
                      <a:endParaRPr lang="en-SG" sz="800" b="1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1" marR="7451" marT="74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SG" sz="800" b="1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Sample Type</a:t>
                      </a:r>
                    </a:p>
                  </a:txBody>
                  <a:tcPr marL="7451" marR="7451" marT="74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SG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Qubit concentration (ng/µL)</a:t>
                      </a:r>
                    </a:p>
                  </a:txBody>
                  <a:tcPr marL="7451" marR="7451" marT="74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SG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Volume eluted (µL)</a:t>
                      </a:r>
                    </a:p>
                  </a:txBody>
                  <a:tcPr marL="7451" marR="7451" marT="74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2375801"/>
                  </a:ext>
                </a:extLst>
              </a:tr>
              <a:tr h="149015">
                <a:tc>
                  <a:txBody>
                    <a:bodyPr/>
                    <a:lstStyle/>
                    <a:p>
                      <a:pPr algn="ctr" fontAlgn="b"/>
                      <a:endParaRPr lang="en-SG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1" marR="7451" marT="7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SG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Ext. </a:t>
                      </a:r>
                      <a:r>
                        <a:rPr lang="en-SG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E.Coli</a:t>
                      </a:r>
                      <a:r>
                        <a:rPr lang="en-SG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Plate</a:t>
                      </a:r>
                    </a:p>
                  </a:txBody>
                  <a:tcPr marL="7451" marR="7451" marT="7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</a:t>
                      </a:r>
                    </a:p>
                  </a:txBody>
                  <a:tcPr marL="7451" marR="7451" marT="7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9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2.52</a:t>
                      </a:r>
                    </a:p>
                  </a:txBody>
                  <a:tcPr marL="7451" marR="7451" marT="7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900" b="0" i="0" u="none" strike="noStrike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16.07</a:t>
                      </a:r>
                      <a:endParaRPr lang="en-SG" sz="9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1" marR="7451" marT="7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SG" sz="900" b="0" i="0" u="none" strike="noStrike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DNA</a:t>
                      </a:r>
                    </a:p>
                  </a:txBody>
                  <a:tcPr marL="7451" marR="7451" marT="7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SG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Too Low To Detect</a:t>
                      </a:r>
                    </a:p>
                  </a:txBody>
                  <a:tcPr marL="7451" marR="7451" marT="7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</a:t>
                      </a:r>
                    </a:p>
                  </a:txBody>
                  <a:tcPr marL="7451" marR="7451" marT="7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964715"/>
                  </a:ext>
                </a:extLst>
              </a:tr>
              <a:tr h="149015">
                <a:tc>
                  <a:txBody>
                    <a:bodyPr/>
                    <a:lstStyle/>
                    <a:p>
                      <a:pPr algn="ctr" fontAlgn="b"/>
                      <a:endParaRPr lang="en-SG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1" marR="7451" marT="7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SG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220422ECQamp 1000 µL</a:t>
                      </a:r>
                    </a:p>
                  </a:txBody>
                  <a:tcPr marL="7451" marR="7451" marT="7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13.8</a:t>
                      </a:r>
                    </a:p>
                  </a:txBody>
                  <a:tcPr marL="7451" marR="7451" marT="7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900" b="0" i="0" u="none" strike="noStrike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2.19</a:t>
                      </a:r>
                      <a:endParaRPr lang="en-SG" sz="9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1" marR="7451" marT="7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9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2.34</a:t>
                      </a:r>
                    </a:p>
                  </a:txBody>
                  <a:tcPr marL="7451" marR="7451" marT="7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SG" sz="900" b="0" i="0" u="none" strike="noStrike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DNA</a:t>
                      </a:r>
                    </a:p>
                  </a:txBody>
                  <a:tcPr marL="7451" marR="7451" marT="7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7.7</a:t>
                      </a:r>
                    </a:p>
                  </a:txBody>
                  <a:tcPr marL="7451" marR="7451" marT="7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</a:t>
                      </a:r>
                    </a:p>
                  </a:txBody>
                  <a:tcPr marL="7451" marR="7451" marT="7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1990758"/>
                  </a:ext>
                </a:extLst>
              </a:tr>
              <a:tr h="1490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SG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1" marR="7451" marT="7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SG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220422ECQamp 100 µL</a:t>
                      </a:r>
                    </a:p>
                  </a:txBody>
                  <a:tcPr marL="7451" marR="7451" marT="7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</a:t>
                      </a:r>
                    </a:p>
                  </a:txBody>
                  <a:tcPr marL="7451" marR="7451" marT="7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9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2.26</a:t>
                      </a:r>
                    </a:p>
                  </a:txBody>
                  <a:tcPr marL="7451" marR="7451" marT="7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9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2.51</a:t>
                      </a:r>
                    </a:p>
                  </a:txBody>
                  <a:tcPr marL="7451" marR="7451" marT="7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SG" sz="900" b="0" i="0" u="none" strike="noStrike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DNA</a:t>
                      </a:r>
                    </a:p>
                  </a:txBody>
                  <a:tcPr marL="7451" marR="7451" marT="7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0.414</a:t>
                      </a:r>
                    </a:p>
                  </a:txBody>
                  <a:tcPr marL="7451" marR="7451" marT="7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7451" marR="7451" marT="7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3269965"/>
                  </a:ext>
                </a:extLst>
              </a:tr>
              <a:tr h="1490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SG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1" marR="7451" marT="7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D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SG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220422ECQamp 10 µL</a:t>
                      </a:r>
                    </a:p>
                  </a:txBody>
                  <a:tcPr marL="7451" marR="7451" marT="7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</a:t>
                      </a:r>
                    </a:p>
                  </a:txBody>
                  <a:tcPr marL="7451" marR="7451" marT="7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900" b="0" i="0" u="none" strike="noStrike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2.15</a:t>
                      </a:r>
                      <a:endParaRPr lang="en-SG" sz="9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1" marR="7451" marT="7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900" b="0" i="0" u="none" strike="noStrike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-7.03</a:t>
                      </a:r>
                      <a:endParaRPr lang="en-SG" sz="9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1" marR="7451" marT="7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D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SG" sz="9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DNA</a:t>
                      </a:r>
                    </a:p>
                  </a:txBody>
                  <a:tcPr marL="7451" marR="7451" marT="7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0.24</a:t>
                      </a:r>
                    </a:p>
                  </a:txBody>
                  <a:tcPr marL="7451" marR="7451" marT="7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7451" marR="7451" marT="7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084363"/>
                  </a:ext>
                </a:extLst>
              </a:tr>
              <a:tr h="1490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n-SG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1" marR="7451" marT="7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SG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220422ECQamp 1 µL</a:t>
                      </a:r>
                    </a:p>
                  </a:txBody>
                  <a:tcPr marL="7451" marR="7451" marT="7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</a:t>
                      </a:r>
                    </a:p>
                  </a:txBody>
                  <a:tcPr marL="7451" marR="7451" marT="7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9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-9.94</a:t>
                      </a:r>
                    </a:p>
                  </a:txBody>
                  <a:tcPr marL="7451" marR="7451" marT="7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9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1.29</a:t>
                      </a:r>
                    </a:p>
                  </a:txBody>
                  <a:tcPr marL="7451" marR="7451" marT="7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SG" sz="9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DNA</a:t>
                      </a:r>
                    </a:p>
                  </a:txBody>
                  <a:tcPr marL="7451" marR="7451" marT="7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SG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Too Low To Detect</a:t>
                      </a:r>
                    </a:p>
                  </a:txBody>
                  <a:tcPr marL="7451" marR="7451" marT="7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7451" marR="7451" marT="7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7740270"/>
                  </a:ext>
                </a:extLst>
              </a:tr>
              <a:tr h="1490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en-SG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1" marR="7451" marT="7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D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SG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220422ECQamp 0.1 µL</a:t>
                      </a:r>
                    </a:p>
                  </a:txBody>
                  <a:tcPr marL="7451" marR="7451" marT="7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51" marR="7451" marT="7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900" b="0" i="0" u="none" strike="noStrike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14.33</a:t>
                      </a:r>
                      <a:endParaRPr lang="en-SG" sz="9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1" marR="7451" marT="7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900" b="0" i="0" u="none" strike="noStrike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-13.6</a:t>
                      </a:r>
                      <a:endParaRPr lang="en-SG" sz="9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1" marR="7451" marT="7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D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SG" sz="9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DNA</a:t>
                      </a:r>
                    </a:p>
                  </a:txBody>
                  <a:tcPr marL="7451" marR="7451" marT="7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D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SG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Too Low To Detect</a:t>
                      </a:r>
                    </a:p>
                  </a:txBody>
                  <a:tcPr marL="7451" marR="7451" marT="7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7451" marR="7451" marT="7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4175397"/>
                  </a:ext>
                </a:extLst>
              </a:tr>
              <a:tr h="1490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en-SG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1" marR="7451" marT="7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SG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220422ECQamp 0.01 µL</a:t>
                      </a:r>
                    </a:p>
                  </a:txBody>
                  <a:tcPr marL="7451" marR="7451" marT="7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</a:t>
                      </a:r>
                    </a:p>
                  </a:txBody>
                  <a:tcPr marL="7451" marR="7451" marT="7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9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7.7</a:t>
                      </a:r>
                    </a:p>
                  </a:txBody>
                  <a:tcPr marL="7451" marR="7451" marT="7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900" b="0" i="0" u="none" strike="noStrike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1.71</a:t>
                      </a:r>
                      <a:endParaRPr lang="en-SG" sz="9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1" marR="7451" marT="7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SG" sz="9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DNA</a:t>
                      </a:r>
                    </a:p>
                  </a:txBody>
                  <a:tcPr marL="7451" marR="7451" marT="7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SG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Too Low To Detect</a:t>
                      </a:r>
                    </a:p>
                  </a:txBody>
                  <a:tcPr marL="7451" marR="7451" marT="7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7451" marR="7451" marT="7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9334757"/>
                  </a:ext>
                </a:extLst>
              </a:tr>
              <a:tr h="1490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  <a:endParaRPr lang="en-SG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1" marR="7451" marT="7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D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SG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220422ECQamp 0.001 µL</a:t>
                      </a:r>
                    </a:p>
                  </a:txBody>
                  <a:tcPr marL="7451" marR="7451" marT="7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</a:t>
                      </a:r>
                    </a:p>
                  </a:txBody>
                  <a:tcPr marL="7451" marR="7451" marT="7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900" b="0" i="0" u="none" strike="noStrike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-2.77</a:t>
                      </a:r>
                      <a:endParaRPr lang="en-SG" sz="9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1" marR="7451" marT="7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9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-0.24</a:t>
                      </a:r>
                    </a:p>
                  </a:txBody>
                  <a:tcPr marL="7451" marR="7451" marT="7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D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SG" sz="9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DNA</a:t>
                      </a:r>
                    </a:p>
                  </a:txBody>
                  <a:tcPr marL="7451" marR="7451" marT="7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D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SG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Too Low To Detect</a:t>
                      </a:r>
                    </a:p>
                  </a:txBody>
                  <a:tcPr marL="7451" marR="7451" marT="7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7451" marR="7451" marT="7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2513254"/>
                  </a:ext>
                </a:extLst>
              </a:tr>
              <a:tr h="1490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  <a:endParaRPr lang="en-SG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1" marR="7451" marT="7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SG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220422ECQamp 0.0001 µL</a:t>
                      </a:r>
                    </a:p>
                  </a:txBody>
                  <a:tcPr marL="7451" marR="7451" marT="7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</a:t>
                      </a:r>
                    </a:p>
                  </a:txBody>
                  <a:tcPr marL="7451" marR="7451" marT="7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9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-0.92</a:t>
                      </a:r>
                    </a:p>
                  </a:txBody>
                  <a:tcPr marL="7451" marR="7451" marT="7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9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0.89</a:t>
                      </a:r>
                    </a:p>
                  </a:txBody>
                  <a:tcPr marL="7451" marR="7451" marT="7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SG" sz="9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DNA</a:t>
                      </a:r>
                    </a:p>
                  </a:txBody>
                  <a:tcPr marL="7451" marR="7451" marT="7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SG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Too Low To Detect</a:t>
                      </a:r>
                    </a:p>
                  </a:txBody>
                  <a:tcPr marL="7451" marR="7451" marT="7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7451" marR="7451" marT="7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27706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endParaRPr lang="en-SG" sz="300" dirty="0"/>
                    </a:p>
                  </a:txBody>
                  <a:tcP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/>
                      <a:endParaRPr lang="en-SG" sz="300" dirty="0"/>
                    </a:p>
                  </a:txBody>
                  <a:tcP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SG"/>
                    </a:p>
                  </a:txBody>
                  <a:tcP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SG"/>
                    </a:p>
                  </a:txBody>
                  <a:tcP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SG"/>
                    </a:p>
                  </a:txBody>
                  <a:tcP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91548161"/>
                  </a:ext>
                </a:extLst>
              </a:tr>
              <a:tr h="138584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SG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1" marR="7451" marT="7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SG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220422EC 100 µL</a:t>
                      </a:r>
                    </a:p>
                  </a:txBody>
                  <a:tcPr marL="7451" marR="7451" marT="7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</a:t>
                      </a:r>
                    </a:p>
                  </a:txBody>
                  <a:tcPr marL="7451" marR="7451" marT="7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9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2.15</a:t>
                      </a:r>
                    </a:p>
                  </a:txBody>
                  <a:tcPr marL="7451" marR="7451" marT="7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9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-2.31</a:t>
                      </a:r>
                    </a:p>
                  </a:txBody>
                  <a:tcPr marL="7451" marR="7451" marT="7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SG" sz="9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DNA</a:t>
                      </a:r>
                    </a:p>
                  </a:txBody>
                  <a:tcPr marL="7451" marR="7451" marT="7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0.218</a:t>
                      </a:r>
                    </a:p>
                  </a:txBody>
                  <a:tcPr marL="7451" marR="7451" marT="7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7451" marR="7451" marT="7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6038090"/>
                  </a:ext>
                </a:extLst>
              </a:tr>
              <a:tr h="138584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SG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1" marR="7451" marT="7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D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SG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220422EC 10 µL</a:t>
                      </a:r>
                    </a:p>
                  </a:txBody>
                  <a:tcPr marL="7451" marR="7451" marT="7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</a:t>
                      </a:r>
                    </a:p>
                  </a:txBody>
                  <a:tcPr marL="7451" marR="7451" marT="7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9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3.25</a:t>
                      </a:r>
                    </a:p>
                  </a:txBody>
                  <a:tcPr marL="7451" marR="7451" marT="7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9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-0.32</a:t>
                      </a:r>
                    </a:p>
                  </a:txBody>
                  <a:tcPr marL="7451" marR="7451" marT="7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D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SG" sz="9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DNA</a:t>
                      </a:r>
                    </a:p>
                  </a:txBody>
                  <a:tcPr marL="7451" marR="7451" marT="7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D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SG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Too Low To Detect</a:t>
                      </a:r>
                    </a:p>
                  </a:txBody>
                  <a:tcPr marL="7451" marR="7451" marT="7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7451" marR="7451" marT="7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0513619"/>
                  </a:ext>
                </a:extLst>
              </a:tr>
              <a:tr h="138584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n-SG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1" marR="7451" marT="7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SG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220422EC 1 µL</a:t>
                      </a:r>
                    </a:p>
                  </a:txBody>
                  <a:tcPr marL="7451" marR="7451" marT="7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</a:t>
                      </a:r>
                    </a:p>
                  </a:txBody>
                  <a:tcPr marL="7451" marR="7451" marT="7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9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2.18</a:t>
                      </a:r>
                    </a:p>
                  </a:txBody>
                  <a:tcPr marL="7451" marR="7451" marT="7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9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-0.38</a:t>
                      </a:r>
                    </a:p>
                  </a:txBody>
                  <a:tcPr marL="7451" marR="7451" marT="7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SG" sz="9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DNA</a:t>
                      </a:r>
                    </a:p>
                  </a:txBody>
                  <a:tcPr marL="7451" marR="7451" marT="7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SG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Too Low To Detect</a:t>
                      </a:r>
                    </a:p>
                  </a:txBody>
                  <a:tcPr marL="7451" marR="7451" marT="7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7451" marR="7451" marT="7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5333312"/>
                  </a:ext>
                </a:extLst>
              </a:tr>
              <a:tr h="138584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en-SG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1" marR="7451" marT="7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D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SG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220422EC 0.1 µL</a:t>
                      </a:r>
                    </a:p>
                  </a:txBody>
                  <a:tcPr marL="7451" marR="7451" marT="7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</a:t>
                      </a:r>
                      <a:endParaRPr lang="en-SG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1" marR="7451" marT="7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900" b="0" i="0" u="none" strike="noStrike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-1.11</a:t>
                      </a:r>
                      <a:endParaRPr lang="en-SG" sz="9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1" marR="7451" marT="7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9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-0.18</a:t>
                      </a:r>
                    </a:p>
                  </a:txBody>
                  <a:tcPr marL="7451" marR="7451" marT="7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D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SG" sz="9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DNA</a:t>
                      </a:r>
                    </a:p>
                  </a:txBody>
                  <a:tcPr marL="7451" marR="7451" marT="7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D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SG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Too Low To Detect</a:t>
                      </a:r>
                    </a:p>
                  </a:txBody>
                  <a:tcPr marL="7451" marR="7451" marT="7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7451" marR="7451" marT="7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6237940"/>
                  </a:ext>
                </a:extLst>
              </a:tr>
              <a:tr h="138584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en-SG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1" marR="7451" marT="7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SG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220422EC 0.01 µL</a:t>
                      </a:r>
                    </a:p>
                  </a:txBody>
                  <a:tcPr marL="7451" marR="7451" marT="7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</a:t>
                      </a:r>
                    </a:p>
                  </a:txBody>
                  <a:tcPr marL="7451" marR="7451" marT="7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900" b="0" i="0" u="none" strike="noStrike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18.37</a:t>
                      </a:r>
                      <a:endParaRPr lang="en-SG" sz="9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1" marR="7451" marT="7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9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-0.31</a:t>
                      </a:r>
                    </a:p>
                  </a:txBody>
                  <a:tcPr marL="7451" marR="7451" marT="7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SG" sz="9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DNA</a:t>
                      </a:r>
                    </a:p>
                  </a:txBody>
                  <a:tcPr marL="7451" marR="7451" marT="7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SG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Too Low To Detect</a:t>
                      </a:r>
                    </a:p>
                  </a:txBody>
                  <a:tcPr marL="7451" marR="7451" marT="7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7451" marR="7451" marT="7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753878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  <a:endParaRPr lang="en-SG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1" marR="7451" marT="7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D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SG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220422EC 0.001 µL</a:t>
                      </a:r>
                    </a:p>
                  </a:txBody>
                  <a:tcPr marL="7451" marR="7451" marT="7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</a:t>
                      </a:r>
                    </a:p>
                  </a:txBody>
                  <a:tcPr marL="7451" marR="7451" marT="7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900" b="0" i="0" u="none" strike="noStrike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5.98</a:t>
                      </a:r>
                      <a:endParaRPr lang="en-SG" sz="9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1" marR="7451" marT="7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9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-0.4</a:t>
                      </a:r>
                    </a:p>
                  </a:txBody>
                  <a:tcPr marL="7451" marR="7451" marT="7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D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SG" sz="9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DNA</a:t>
                      </a:r>
                    </a:p>
                  </a:txBody>
                  <a:tcPr marL="7451" marR="7451" marT="7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D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SG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Too Low To Detect</a:t>
                      </a:r>
                    </a:p>
                  </a:txBody>
                  <a:tcPr marL="7451" marR="7451" marT="7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7451" marR="7451" marT="7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1192405"/>
                  </a:ext>
                </a:extLst>
              </a:tr>
              <a:tr h="138584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  <a:endParaRPr lang="en-SG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1" marR="7451" marT="7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SG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220422EC 0.0001 µL</a:t>
                      </a:r>
                    </a:p>
                  </a:txBody>
                  <a:tcPr marL="7451" marR="7451" marT="7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</a:t>
                      </a:r>
                    </a:p>
                  </a:txBody>
                  <a:tcPr marL="7451" marR="7451" marT="7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9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5.77</a:t>
                      </a:r>
                    </a:p>
                  </a:txBody>
                  <a:tcPr marL="7451" marR="7451" marT="7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9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-0.35</a:t>
                      </a:r>
                    </a:p>
                  </a:txBody>
                  <a:tcPr marL="7451" marR="7451" marT="7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SG" sz="9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DNA</a:t>
                      </a:r>
                    </a:p>
                  </a:txBody>
                  <a:tcPr marL="7451" marR="7451" marT="7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SG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Too Low To Detect</a:t>
                      </a:r>
                    </a:p>
                  </a:txBody>
                  <a:tcPr marL="7451" marR="7451" marT="7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7451" marR="7451" marT="7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4328504"/>
                  </a:ext>
                </a:extLst>
              </a:tr>
            </a:tbl>
          </a:graphicData>
        </a:graphic>
      </p:graphicFrame>
      <p:sp>
        <p:nvSpPr>
          <p:cNvPr id="59" name="TextBox 58">
            <a:extLst>
              <a:ext uri="{FF2B5EF4-FFF2-40B4-BE49-F238E27FC236}">
                <a16:creationId xmlns:a16="http://schemas.microsoft.com/office/drawing/2014/main" id="{E852238A-8B32-4F81-8337-F2B701BCBB83}"/>
              </a:ext>
            </a:extLst>
          </p:cNvPr>
          <p:cNvSpPr txBox="1"/>
          <p:nvPr/>
        </p:nvSpPr>
        <p:spPr>
          <a:xfrm>
            <a:off x="732595" y="2938058"/>
            <a:ext cx="140122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1050" dirty="0">
                <a:solidFill>
                  <a:srgbClr val="0070C0"/>
                </a:solidFill>
              </a:rPr>
              <a:t>Bacterial gDNA Extraction</a:t>
            </a:r>
            <a:r>
              <a:rPr lang="en-SG" sz="1050" b="1" dirty="0">
                <a:solidFill>
                  <a:srgbClr val="0070C0"/>
                </a:solidFill>
              </a:rPr>
              <a:t>: </a:t>
            </a:r>
            <a:r>
              <a:rPr lang="en-SG" sz="1050" b="1" dirty="0">
                <a:solidFill>
                  <a:schemeClr val="tx1"/>
                </a:solidFill>
              </a:rPr>
              <a:t>Prepared Lysis Buffer + column</a:t>
            </a:r>
            <a:endParaRPr lang="en-SG" sz="1050" dirty="0">
              <a:solidFill>
                <a:schemeClr val="tx1"/>
              </a:solidFill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3E4A57F7-7018-4023-9FC6-BE4F782317A2}"/>
              </a:ext>
            </a:extLst>
          </p:cNvPr>
          <p:cNvSpPr txBox="1"/>
          <p:nvPr/>
        </p:nvSpPr>
        <p:spPr>
          <a:xfrm>
            <a:off x="732595" y="1457749"/>
            <a:ext cx="146116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1050" dirty="0">
                <a:solidFill>
                  <a:srgbClr val="0070C0"/>
                </a:solidFill>
              </a:rPr>
              <a:t>Bacterial gDNA Extraction</a:t>
            </a:r>
            <a:r>
              <a:rPr lang="en-SG" sz="1050" b="1" dirty="0">
                <a:solidFill>
                  <a:srgbClr val="0070C0"/>
                </a:solidFill>
              </a:rPr>
              <a:t>: </a:t>
            </a:r>
            <a:r>
              <a:rPr lang="en-SG" sz="1050" b="1" dirty="0" err="1">
                <a:solidFill>
                  <a:schemeClr val="tx1"/>
                </a:solidFill>
              </a:rPr>
              <a:t>QIAamp</a:t>
            </a:r>
            <a:r>
              <a:rPr lang="en-SG" sz="1050" b="1" dirty="0">
                <a:solidFill>
                  <a:schemeClr val="tx1"/>
                </a:solidFill>
              </a:rPr>
              <a:t> DNA mini kit (column)</a:t>
            </a:r>
            <a:endParaRPr lang="en-SG" sz="1050" dirty="0">
              <a:solidFill>
                <a:schemeClr val="tx1"/>
              </a:solidFill>
            </a:endParaRPr>
          </a:p>
        </p:txBody>
      </p:sp>
      <p:sp>
        <p:nvSpPr>
          <p:cNvPr id="57" name="Right Brace 56">
            <a:extLst>
              <a:ext uri="{FF2B5EF4-FFF2-40B4-BE49-F238E27FC236}">
                <a16:creationId xmlns:a16="http://schemas.microsoft.com/office/drawing/2014/main" id="{356AED5C-2E3C-48F4-8CE7-D3B7617DF6D4}"/>
              </a:ext>
            </a:extLst>
          </p:cNvPr>
          <p:cNvSpPr/>
          <p:nvPr/>
        </p:nvSpPr>
        <p:spPr>
          <a:xfrm>
            <a:off x="7778202" y="1585665"/>
            <a:ext cx="124208" cy="104507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65" name="Right Brace 64">
            <a:extLst>
              <a:ext uri="{FF2B5EF4-FFF2-40B4-BE49-F238E27FC236}">
                <a16:creationId xmlns:a16="http://schemas.microsoft.com/office/drawing/2014/main" id="{ACD72CB1-52BE-4F9C-B7ED-74DCFA5520FF}"/>
              </a:ext>
            </a:extLst>
          </p:cNvPr>
          <p:cNvSpPr/>
          <p:nvPr/>
        </p:nvSpPr>
        <p:spPr>
          <a:xfrm>
            <a:off x="7778202" y="2792275"/>
            <a:ext cx="124208" cy="100144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0BA1A59C-A0B2-4E3A-BE8A-3F12D74C719A}"/>
              </a:ext>
            </a:extLst>
          </p:cNvPr>
          <p:cNvCxnSpPr>
            <a:cxnSpLocks/>
          </p:cNvCxnSpPr>
          <p:nvPr/>
        </p:nvCxnSpPr>
        <p:spPr>
          <a:xfrm flipV="1">
            <a:off x="7902410" y="2685038"/>
            <a:ext cx="124209" cy="751"/>
          </a:xfrm>
          <a:prstGeom prst="straightConnector1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27156979-CAE9-4E47-91FB-0531F89C4C3B}"/>
              </a:ext>
            </a:extLst>
          </p:cNvPr>
          <p:cNvCxnSpPr>
            <a:cxnSpLocks/>
            <a:stCxn id="65" idx="1"/>
            <a:endCxn id="57" idx="1"/>
          </p:cNvCxnSpPr>
          <p:nvPr/>
        </p:nvCxnSpPr>
        <p:spPr>
          <a:xfrm flipV="1">
            <a:off x="7902410" y="2108200"/>
            <a:ext cx="0" cy="1184796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Google Shape;252;g121c87ed308_1_0">
            <a:extLst>
              <a:ext uri="{FF2B5EF4-FFF2-40B4-BE49-F238E27FC236}">
                <a16:creationId xmlns:a16="http://schemas.microsoft.com/office/drawing/2014/main" id="{5FC8248F-859C-4ECD-BE37-313252FB2C16}"/>
              </a:ext>
            </a:extLst>
          </p:cNvPr>
          <p:cNvSpPr txBox="1"/>
          <p:nvPr/>
        </p:nvSpPr>
        <p:spPr>
          <a:xfrm>
            <a:off x="7977252" y="2432151"/>
            <a:ext cx="1073905" cy="8768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3087"/>
              </a:buClr>
              <a:buSzPts val="1600"/>
            </a:pPr>
            <a:r>
              <a:rPr lang="en-US" sz="1000" b="1" dirty="0">
                <a:solidFill>
                  <a:srgbClr val="0070C0"/>
                </a:solidFill>
              </a:rPr>
              <a:t>Will be tested for Developed qPCR </a:t>
            </a:r>
          </a:p>
        </p:txBody>
      </p:sp>
      <p:sp>
        <p:nvSpPr>
          <p:cNvPr id="14" name="Google Shape;252;g121c87ed308_1_0">
            <a:extLst>
              <a:ext uri="{FF2B5EF4-FFF2-40B4-BE49-F238E27FC236}">
                <a16:creationId xmlns:a16="http://schemas.microsoft.com/office/drawing/2014/main" id="{39A08384-191A-4DAC-A804-A3D394E96212}"/>
              </a:ext>
            </a:extLst>
          </p:cNvPr>
          <p:cNvSpPr txBox="1"/>
          <p:nvPr/>
        </p:nvSpPr>
        <p:spPr>
          <a:xfrm>
            <a:off x="789709" y="112962"/>
            <a:ext cx="7629896" cy="44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3087"/>
              </a:buClr>
              <a:buSzPts val="1600"/>
            </a:pPr>
            <a:r>
              <a:rPr lang="en-US" sz="1800" b="1" dirty="0">
                <a:solidFill>
                  <a:srgbClr val="003087"/>
                </a:solidFill>
              </a:rPr>
              <a:t>Comparison of Extraction protocol: Nanodrop &amp; Qubit</a:t>
            </a:r>
            <a:endParaRPr b="1" i="0" u="none" strike="noStrike" cap="none" dirty="0">
              <a:solidFill>
                <a:srgbClr val="0070C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508FE51-FCDA-4B1D-8159-37D40359FF1F}"/>
              </a:ext>
            </a:extLst>
          </p:cNvPr>
          <p:cNvSpPr txBox="1"/>
          <p:nvPr/>
        </p:nvSpPr>
        <p:spPr>
          <a:xfrm>
            <a:off x="1922400" y="4000767"/>
            <a:ext cx="6703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tx1"/>
                </a:solidFill>
              </a:rPr>
              <a:t>Nanodrop &amp; Qubit were unable to detect extracted samples below 10 µL</a:t>
            </a:r>
            <a:r>
              <a:rPr lang="en-US" sz="1200" dirty="0" smtClean="0">
                <a:solidFill>
                  <a:schemeClr val="tx1"/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1200" dirty="0" smtClean="0">
                <a:solidFill>
                  <a:schemeClr val="tx1"/>
                </a:solidFill>
              </a:rPr>
              <a:t>The </a:t>
            </a:r>
            <a:r>
              <a:rPr lang="en-US" sz="1200" dirty="0">
                <a:solidFill>
                  <a:schemeClr val="tx1"/>
                </a:solidFill>
              </a:rPr>
              <a:t>extracted samples were tested with qPCR </a:t>
            </a:r>
            <a:r>
              <a:rPr lang="en-US" sz="1200" dirty="0" smtClean="0">
                <a:solidFill>
                  <a:schemeClr val="tx1"/>
                </a:solidFill>
              </a:rPr>
              <a:t>subsequently with the primers we have just received</a:t>
            </a:r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524256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STAR PPT Template 10042012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8274</TotalTime>
  <Words>1151</Words>
  <Application>Microsoft Office PowerPoint</Application>
  <PresentationFormat>On-screen Show (16:9)</PresentationFormat>
  <Paragraphs>305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Calibri</vt:lpstr>
      <vt:lpstr>Arial</vt:lpstr>
      <vt:lpstr>Open Sans</vt:lpstr>
      <vt:lpstr>ASTAR PPT Template 10042012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ASTAR CORP COMMS</dc:creator>
  <cp:lastModifiedBy>Ken LIOU Cheng Kang</cp:lastModifiedBy>
  <cp:revision>39</cp:revision>
  <dcterms:created xsi:type="dcterms:W3CDTF">2014-03-27T05:25:01Z</dcterms:created>
  <dcterms:modified xsi:type="dcterms:W3CDTF">2022-05-05T08:22:28Z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0x0101007975D056328F844E94736683623D6AFD</vt:lpwstr>
  </property>
</Properties>
</file>