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313" r:id="rId9"/>
    <p:sldId id="317" r:id="rId10"/>
    <p:sldId id="267" r:id="rId11"/>
    <p:sldId id="268" r:id="rId12"/>
    <p:sldId id="310" r:id="rId13"/>
    <p:sldId id="287" r:id="rId14"/>
    <p:sldId id="318" r:id="rId15"/>
    <p:sldId id="319" r:id="rId16"/>
    <p:sldId id="283" r:id="rId17"/>
    <p:sldId id="270" r:id="rId18"/>
    <p:sldId id="271" r:id="rId19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ILIRlwkJ9yCf4rqzqC5xX+Hfc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7" y="1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dn2.hubspot.net/hubfs/3881041/Instruction%20Leaflets%20/Swab%20Test%20Instructions.pdf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vibond.com/ix_pim_assets/Wasseranalytik/Instruction_Manuals/Schnelltests/Standard_Test_Kits/Legionellen/Swab_Test_Kit/Lovibond%20Single%20Swab%20Instructions%201218.pd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1e735b27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1e735b27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21e735b27b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998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https://cdn2.hubspot.net/hubfs/3881041/Instruction%20Leaflets%20/Swab%20Test%20Instructions.pdf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497f5f04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202124"/>
                </a:solidFill>
                <a:highlight>
                  <a:srgbClr val="FFFFFF"/>
                </a:highlight>
              </a:rPr>
              <a:t>To what concentration is legionella infectious. </a:t>
            </a:r>
            <a:endParaRPr b="1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  <p:sp>
        <p:nvSpPr>
          <p:cNvPr id="135" name="Google Shape;135;g12497f5f04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https://www.pub.gov.sg/Documents/Singapore_Drinking_Water_Quality.pdf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does cooling tower have a diff acceptance criteria for e.coli -  cant find </a:t>
            </a:r>
            <a:br>
              <a:rPr lang="en-US"/>
            </a:br>
            <a:r>
              <a:rPr lang="en-US" sz="1000" b="1">
                <a:solidFill>
                  <a:srgbClr val="202124"/>
                </a:solidFill>
                <a:highlight>
                  <a:schemeClr val="lt1"/>
                </a:highlight>
              </a:rPr>
              <a:t>Size 2 to 20 μm</a:t>
            </a:r>
            <a:br>
              <a:rPr lang="en-US" sz="1000" b="1">
                <a:solidFill>
                  <a:srgbClr val="202124"/>
                </a:solidFill>
                <a:highlight>
                  <a:schemeClr val="lt1"/>
                </a:highlight>
              </a:rPr>
            </a:br>
            <a:r>
              <a:rPr lang="en-US" sz="1000"/>
              <a:t>CFU – Colony-forming unit → It estimates the number of bacteria or fungal cells in a sample which are viable, able to multiply via binary fission under the controlled conditions</a:t>
            </a:r>
            <a:endParaRPr sz="1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/>
              <a:t>https://www.nea.gov.sg/docs/default-source/our-services/environmental-public-health-(cooling-towers-and-water-fountains)-regulations-(180-kb).pdf</a:t>
            </a:r>
            <a:endParaRPr/>
          </a:p>
        </p:txBody>
      </p:sp>
      <p:sp>
        <p:nvSpPr>
          <p:cNvPr id="164" name="Google Shape;1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21d50ffbd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https://www.lovibond.com/ix_pim_assets/Wasseranalytik/Instruction_Manuals/Schnelltests/Standard_Test_Kits/Legionellen/Swab_Test_Kit/Lovibond%20Single%20Swab%20Instructions%201218.pdf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121d50ffbd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1c87ed30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https://www.bio-rad.com/en-sg/sku/3578121-aquadien-bacterial-dna-extraction-purification-kit?ID=3578121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https://www.qiagen.com/us/products/discovery-and-translational-research/dna-rna-purification/dna-purification/microbial-dna/dneasy-powerwater-kit/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https://www.thermofisher.com/order/catalog/product/D211001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121c87ed30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899592" y="339502"/>
            <a:ext cx="792088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Open Sans"/>
              <a:buNone/>
              <a:defRPr>
                <a:solidFill>
                  <a:srgbClr val="00308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pos="3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Section Divider">
  <p:cSld name="5_Section Divi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Cover">
  <p:cSld name="4_Cov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ctrTitle"/>
          </p:nvPr>
        </p:nvSpPr>
        <p:spPr>
          <a:xfrm>
            <a:off x="4860032" y="1288841"/>
            <a:ext cx="4032449" cy="168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Open Sans"/>
              <a:buNone/>
              <a:defRPr sz="2900" b="1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4860032" y="4515966"/>
            <a:ext cx="1751689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FFFFF"/>
              </a:buClr>
              <a:buSzPts val="1050"/>
              <a:buNone/>
              <a:defRPr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2"/>
          </p:nvPr>
        </p:nvSpPr>
        <p:spPr>
          <a:xfrm>
            <a:off x="4860033" y="3459891"/>
            <a:ext cx="4032448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3"/>
          </p:nvPr>
        </p:nvSpPr>
        <p:spPr>
          <a:xfrm>
            <a:off x="4860033" y="3219822"/>
            <a:ext cx="4032448" cy="28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4"/>
          </p:nvPr>
        </p:nvSpPr>
        <p:spPr>
          <a:xfrm>
            <a:off x="4860033" y="3952693"/>
            <a:ext cx="4032448" cy="56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2" orient="horz" pos="3038">
          <p15:clr>
            <a:srgbClr val="FBAE40"/>
          </p15:clr>
        </p15:guide>
        <p15:guide id="3" pos="5534">
          <p15:clr>
            <a:srgbClr val="FBAE40"/>
          </p15:clr>
        </p15:guide>
        <p15:guide id="4" pos="2988">
          <p15:clr>
            <a:srgbClr val="FBAE40"/>
          </p15:clr>
        </p15:guide>
        <p15:guide id="5" orient="horz" pos="6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Cover">
  <p:cSld name="2_Cov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ctrTitle"/>
          </p:nvPr>
        </p:nvSpPr>
        <p:spPr>
          <a:xfrm>
            <a:off x="4860032" y="1288841"/>
            <a:ext cx="4032449" cy="168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Open Sans"/>
              <a:buNone/>
              <a:defRPr sz="2900" b="1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4860032" y="4515966"/>
            <a:ext cx="1751689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FFFFF"/>
              </a:buClr>
              <a:buSzPts val="1050"/>
              <a:buNone/>
              <a:defRPr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4860033" y="3459891"/>
            <a:ext cx="4032448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3"/>
          </p:nvPr>
        </p:nvSpPr>
        <p:spPr>
          <a:xfrm>
            <a:off x="4860033" y="3219822"/>
            <a:ext cx="4032448" cy="28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body" idx="4"/>
          </p:nvPr>
        </p:nvSpPr>
        <p:spPr>
          <a:xfrm>
            <a:off x="4860033" y="3952693"/>
            <a:ext cx="4032448" cy="56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2" orient="horz" pos="3038">
          <p15:clr>
            <a:srgbClr val="FBAE40"/>
          </p15:clr>
        </p15:guide>
        <p15:guide id="3" pos="5534">
          <p15:clr>
            <a:srgbClr val="FBAE40"/>
          </p15:clr>
        </p15:guide>
        <p15:guide id="4" pos="2989">
          <p15:clr>
            <a:srgbClr val="FBAE40"/>
          </p15:clr>
        </p15:guide>
        <p15:guide id="5" orient="horz" pos="6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over">
  <p:cSld name="3_Cov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ctrTitle"/>
          </p:nvPr>
        </p:nvSpPr>
        <p:spPr>
          <a:xfrm>
            <a:off x="4860032" y="1288841"/>
            <a:ext cx="4032449" cy="168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Open Sans"/>
              <a:buNone/>
              <a:defRPr sz="2900" b="1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4860032" y="4515966"/>
            <a:ext cx="1751689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FFFFFF"/>
              </a:buClr>
              <a:buSzPts val="1050"/>
              <a:buNone/>
              <a:defRPr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2"/>
          </p:nvPr>
        </p:nvSpPr>
        <p:spPr>
          <a:xfrm>
            <a:off x="4860033" y="3459891"/>
            <a:ext cx="4032448" cy="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3"/>
          </p:nvPr>
        </p:nvSpPr>
        <p:spPr>
          <a:xfrm>
            <a:off x="4860033" y="3219822"/>
            <a:ext cx="4032448" cy="288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4"/>
          </p:nvPr>
        </p:nvSpPr>
        <p:spPr>
          <a:xfrm>
            <a:off x="4860033" y="3952693"/>
            <a:ext cx="4032448" cy="56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2" orient="horz" pos="3038">
          <p15:clr>
            <a:srgbClr val="FBAE40"/>
          </p15:clr>
        </p15:guide>
        <p15:guide id="3" pos="5534">
          <p15:clr>
            <a:srgbClr val="FBAE40"/>
          </p15:clr>
        </p15:guide>
        <p15:guide id="4" pos="2988">
          <p15:clr>
            <a:srgbClr val="FBAE40"/>
          </p15:clr>
        </p15:guide>
        <p15:guide id="5" orient="horz" pos="6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page">
  <p:cSld name="2_Content pag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1403350" y="1178913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1403350" y="1674491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1403350" y="2181686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1403350" y="2681555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5"/>
          </p:nvPr>
        </p:nvSpPr>
        <p:spPr>
          <a:xfrm>
            <a:off x="6732588" y="1178912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6"/>
          </p:nvPr>
        </p:nvSpPr>
        <p:spPr>
          <a:xfrm>
            <a:off x="6732588" y="1674491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7"/>
          </p:nvPr>
        </p:nvSpPr>
        <p:spPr>
          <a:xfrm>
            <a:off x="6732588" y="2181686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 i="0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8"/>
          </p:nvPr>
        </p:nvSpPr>
        <p:spPr>
          <a:xfrm>
            <a:off x="6732588" y="2681555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9"/>
          </p:nvPr>
        </p:nvSpPr>
        <p:spPr>
          <a:xfrm>
            <a:off x="1403350" y="3161526"/>
            <a:ext cx="5029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3"/>
          </p:nvPr>
        </p:nvSpPr>
        <p:spPr>
          <a:xfrm>
            <a:off x="6732588" y="3158084"/>
            <a:ext cx="107977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3087"/>
              </a:buClr>
              <a:buSzPts val="1600"/>
              <a:buNone/>
              <a:defRPr sz="1600" b="1">
                <a:solidFill>
                  <a:srgbClr val="003087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title"/>
          </p:nvPr>
        </p:nvSpPr>
        <p:spPr>
          <a:xfrm>
            <a:off x="899592" y="336411"/>
            <a:ext cx="7920880" cy="46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Open Sans"/>
              <a:buNone/>
              <a:defRPr>
                <a:solidFill>
                  <a:srgbClr val="00308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pos="38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/>
          <p:nvPr/>
        </p:nvSpPr>
        <p:spPr>
          <a:xfrm>
            <a:off x="0" y="0"/>
            <a:ext cx="827584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323528" y="339502"/>
            <a:ext cx="8496944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Open Sans"/>
              <a:buNone/>
              <a:defRPr>
                <a:solidFill>
                  <a:srgbClr val="00308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23528" y="1131590"/>
            <a:ext cx="8496944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Section Divider">
  <p:cSld name="4_Section Divi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611560" y="1275606"/>
            <a:ext cx="54927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800"/>
              <a:buFont typeface="Open Sans"/>
              <a:buNone/>
              <a:defRPr sz="2800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act Us">
  <p:cSld name="5_Contact U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1044375" y="1530724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1044375" y="1293100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3"/>
          </p:nvPr>
        </p:nvSpPr>
        <p:spPr>
          <a:xfrm>
            <a:off x="1044375" y="1768348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4"/>
          </p:nvPr>
        </p:nvSpPr>
        <p:spPr>
          <a:xfrm>
            <a:off x="1044375" y="2005970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5"/>
          </p:nvPr>
        </p:nvSpPr>
        <p:spPr>
          <a:xfrm>
            <a:off x="1044375" y="1055476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6"/>
          </p:nvPr>
        </p:nvSpPr>
        <p:spPr>
          <a:xfrm>
            <a:off x="1043608" y="3191005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body" idx="7"/>
          </p:nvPr>
        </p:nvSpPr>
        <p:spPr>
          <a:xfrm>
            <a:off x="1043608" y="2953386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8"/>
          </p:nvPr>
        </p:nvSpPr>
        <p:spPr>
          <a:xfrm>
            <a:off x="1043608" y="3428624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9"/>
          </p:nvPr>
        </p:nvSpPr>
        <p:spPr>
          <a:xfrm>
            <a:off x="1043608" y="3666243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13"/>
          </p:nvPr>
        </p:nvSpPr>
        <p:spPr>
          <a:xfrm>
            <a:off x="1043608" y="2715767"/>
            <a:ext cx="4114800" cy="205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4"/>
          </p:nvPr>
        </p:nvSpPr>
        <p:spPr>
          <a:xfrm>
            <a:off x="5292080" y="1055494"/>
            <a:ext cx="2743200" cy="1156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15"/>
          </p:nvPr>
        </p:nvSpPr>
        <p:spPr>
          <a:xfrm>
            <a:off x="5292080" y="2715766"/>
            <a:ext cx="2743200" cy="115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/>
          <p:nvPr/>
        </p:nvSpPr>
        <p:spPr>
          <a:xfrm>
            <a:off x="971600" y="333465"/>
            <a:ext cx="1888326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rPr>
              <a:t>Contact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Back Cover">
  <p:cSld name="6_Back Cov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/>
          <p:nvPr/>
        </p:nvSpPr>
        <p:spPr>
          <a:xfrm>
            <a:off x="4660760" y="1995686"/>
            <a:ext cx="20097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1"/>
          <p:cNvSpPr/>
          <p:nvPr/>
        </p:nvSpPr>
        <p:spPr>
          <a:xfrm>
            <a:off x="4711579" y="2836934"/>
            <a:ext cx="140294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rPr>
              <a:t>www.a-star.edu.sg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21"/>
          <p:cNvCxnSpPr/>
          <p:nvPr/>
        </p:nvCxnSpPr>
        <p:spPr>
          <a:xfrm>
            <a:off x="4788024" y="2787774"/>
            <a:ext cx="1800200" cy="0"/>
          </a:xfrm>
          <a:prstGeom prst="straightConnector1">
            <a:avLst/>
          </a:prstGeom>
          <a:noFill/>
          <a:ln w="9525" cap="flat" cmpd="sng">
            <a:solidFill>
              <a:srgbClr val="00308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7" name="Google Shape;77;p21" descr="AStar_Logo_RGB_LowR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017" y="407959"/>
            <a:ext cx="1728191" cy="545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99592" y="339502"/>
            <a:ext cx="792088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2000"/>
              <a:buFont typeface="Open Sans"/>
              <a:buNone/>
              <a:defRPr sz="2000" b="1" i="0" u="none" strike="noStrike" cap="none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/>
          <p:nvPr/>
        </p:nvSpPr>
        <p:spPr>
          <a:xfrm>
            <a:off x="6830888" y="473199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-US" sz="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7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1" descr="AStar_Powerpoint_Image Template05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62124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slow">
    <p:push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1e735b27b_0_74"/>
          <p:cNvSpPr txBox="1">
            <a:spLocks noGrp="1"/>
          </p:cNvSpPr>
          <p:nvPr>
            <p:ph type="body" idx="1"/>
          </p:nvPr>
        </p:nvSpPr>
        <p:spPr>
          <a:xfrm>
            <a:off x="899592" y="1131590"/>
            <a:ext cx="7920900" cy="3240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35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Water quality monitoring for </a:t>
            </a:r>
            <a:endParaRPr sz="3500" b="1" i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/>
            <a:r>
              <a:rPr lang="en-US" sz="35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3500" b="1" i="1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egionella </a:t>
            </a:r>
            <a:r>
              <a:rPr lang="en-US" sz="3500" b="1" i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pneumophila</a:t>
            </a:r>
            <a:r>
              <a:rPr lang="en-US" sz="35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and E. Coli</a:t>
            </a:r>
            <a:r>
              <a:rPr lang="en-US" sz="4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E549032-CF26-4C5E-899D-1313D8191C33}"/>
              </a:ext>
            </a:extLst>
          </p:cNvPr>
          <p:cNvSpPr/>
          <p:nvPr/>
        </p:nvSpPr>
        <p:spPr>
          <a:xfrm>
            <a:off x="5882361" y="573203"/>
            <a:ext cx="2951719" cy="40830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7" name="Google Shape;237;p7"/>
          <p:cNvSpPr/>
          <p:nvPr/>
        </p:nvSpPr>
        <p:spPr>
          <a:xfrm>
            <a:off x="6525798" y="1003285"/>
            <a:ext cx="1399500" cy="1298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26508F-85D2-44EE-B1FD-190F1D6134B9}"/>
              </a:ext>
            </a:extLst>
          </p:cNvPr>
          <p:cNvSpPr/>
          <p:nvPr/>
        </p:nvSpPr>
        <p:spPr>
          <a:xfrm>
            <a:off x="971550" y="573203"/>
            <a:ext cx="4910811" cy="40830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34" name="Google Shape;2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3625" y="897759"/>
            <a:ext cx="1543284" cy="128741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5" name="Google Shape;235;p7"/>
          <p:cNvSpPr txBox="1"/>
          <p:nvPr/>
        </p:nvSpPr>
        <p:spPr>
          <a:xfrm>
            <a:off x="1072448" y="2453599"/>
            <a:ext cx="2171700" cy="214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 filtration method: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 ≤0.22µm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Syringe-filter to trap bacteria (size)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Filter through ~500uL of lysis buffer slowly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 heated for 5 mins at 98degC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PCR/ LAMP test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8807" y="1149208"/>
            <a:ext cx="393482" cy="105617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7"/>
          <p:cNvSpPr txBox="1"/>
          <p:nvPr/>
        </p:nvSpPr>
        <p:spPr>
          <a:xfrm>
            <a:off x="6024746" y="2513117"/>
            <a:ext cx="2872308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swab in lysis buffer(tube)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Incubate swabs in lysis buffer/ Collection media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 swabs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 heated for 5 mins at 98degC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PCR/ LAMP test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7"/>
          <p:cNvSpPr/>
          <p:nvPr/>
        </p:nvSpPr>
        <p:spPr>
          <a:xfrm>
            <a:off x="2470150" y="573203"/>
            <a:ext cx="18161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Water sample</a:t>
            </a:r>
            <a:endParaRPr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7"/>
          <p:cNvSpPr/>
          <p:nvPr/>
        </p:nvSpPr>
        <p:spPr>
          <a:xfrm>
            <a:off x="6415002" y="573203"/>
            <a:ext cx="185392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Swabs specimen</a:t>
            </a:r>
            <a:endParaRPr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9066" y="915179"/>
            <a:ext cx="1512168" cy="126999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2" name="Google Shape;242;p7"/>
          <p:cNvSpPr txBox="1"/>
          <p:nvPr/>
        </p:nvSpPr>
        <p:spPr>
          <a:xfrm>
            <a:off x="3244148" y="2499567"/>
            <a:ext cx="2679700" cy="2292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 Centrifugation method: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Centrifuge in 50ml Falcon tube ~4000 to 6000 rpm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Remove as much supernatant, and combined multiple pellet into one single tube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 dirty="0">
                <a:solidFill>
                  <a:schemeClr val="dk1"/>
                </a:solidFill>
              </a:rPr>
              <a:t>Repeat step 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lysis buffer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Solution heated for 5 mins at 98degC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PCR/ LAMP test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7"/>
          <p:cNvSpPr txBox="1">
            <a:spLocks noGrp="1"/>
          </p:cNvSpPr>
          <p:nvPr>
            <p:ph type="title"/>
          </p:nvPr>
        </p:nvSpPr>
        <p:spPr>
          <a:xfrm>
            <a:off x="1472134" y="130958"/>
            <a:ext cx="74022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800"/>
              <a:buFont typeface="Open Sans"/>
              <a:buNone/>
            </a:pPr>
            <a:r>
              <a:rPr lang="en-US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Other proposed methods from Sample Preparation </a:t>
            </a:r>
            <a:endParaRPr u="sng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7"/>
          <p:cNvSpPr txBox="1"/>
          <p:nvPr/>
        </p:nvSpPr>
        <p:spPr>
          <a:xfrm>
            <a:off x="1601289" y="4796126"/>
            <a:ext cx="714389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Lysis Buffer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e.g. </a:t>
            </a:r>
            <a:r>
              <a:rPr lang="en-US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Abara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Lysis buffer; </a:t>
            </a:r>
            <a:r>
              <a:rPr lang="en-US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Collection medium for bacteria</a:t>
            </a:r>
            <a:endParaRPr sz="12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1c87ed308_1_0"/>
          <p:cNvSpPr txBox="1"/>
          <p:nvPr/>
        </p:nvSpPr>
        <p:spPr>
          <a:xfrm>
            <a:off x="756625" y="109825"/>
            <a:ext cx="84582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600"/>
              <a:buFont typeface="Open Sans"/>
              <a:buNone/>
            </a:pPr>
            <a:r>
              <a:rPr lang="en-US" sz="2000" b="1" i="0" u="none" strike="noStrike" cap="none">
                <a:solidFill>
                  <a:srgbClr val="003087"/>
                </a:solidFill>
              </a:rPr>
              <a:t>Commercially Available Extraction Kits</a:t>
            </a:r>
            <a:r>
              <a:rPr lang="en-US" sz="2000" b="1">
                <a:solidFill>
                  <a:srgbClr val="003087"/>
                </a:solidFill>
              </a:rPr>
              <a:t> for Nucleic Acid Extraction</a:t>
            </a:r>
            <a:endParaRPr sz="2000" b="1" i="0" u="none" strike="noStrike" cap="none">
              <a:solidFill>
                <a:srgbClr val="003087"/>
              </a:solidFill>
            </a:endParaRPr>
          </a:p>
        </p:txBody>
      </p:sp>
      <p:pic>
        <p:nvPicPr>
          <p:cNvPr id="253" name="Google Shape;253;g121c87ed308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3150" y="435670"/>
            <a:ext cx="2136076" cy="213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121c87ed308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8275" y="662212"/>
            <a:ext cx="2314800" cy="16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121c87ed308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9492" y="763150"/>
            <a:ext cx="2299782" cy="16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121c87ed308_1_0"/>
          <p:cNvSpPr txBox="1"/>
          <p:nvPr/>
        </p:nvSpPr>
        <p:spPr>
          <a:xfrm>
            <a:off x="933150" y="2566075"/>
            <a:ext cx="2314800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 Rad -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Aquadien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™ Bacterial DNA Extraction and Purification Kit</a:t>
            </a: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Applicable for both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Legionella</a:t>
            </a:r>
            <a:endParaRPr sz="12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 E. </a:t>
            </a:r>
            <a:r>
              <a:rPr lang="en-US" sz="12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coli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Extraction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Suitable for: Bacterial DNA extraction from water samples, Aerosols &amp; Biofilms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121c87ed308_1_0"/>
          <p:cNvSpPr txBox="1"/>
          <p:nvPr/>
        </p:nvSpPr>
        <p:spPr>
          <a:xfrm>
            <a:off x="3488275" y="2571750"/>
            <a:ext cx="2314800" cy="22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QIAGEN-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DNeasy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PowerWater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Kit</a:t>
            </a: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Applicable for both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Legionella</a:t>
            </a:r>
            <a:endParaRPr sz="12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 E. </a:t>
            </a:r>
            <a:r>
              <a:rPr lang="en-US" sz="12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coli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Extraction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Suitable for: Bacterial DNA extraction from water samples only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Price : USD 1077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121c87ed308_1_0"/>
          <p:cNvSpPr txBox="1"/>
          <p:nvPr/>
        </p:nvSpPr>
        <p:spPr>
          <a:xfrm>
            <a:off x="6609900" y="2656975"/>
            <a:ext cx="23148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Scientific - </a:t>
            </a:r>
            <a:r>
              <a:rPr lang="en-US" sz="12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qualyfast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® DNA Extraction kit I / II</a:t>
            </a: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Applicable for both 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Legionella</a:t>
            </a:r>
            <a:endParaRPr sz="12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 E. </a:t>
            </a:r>
            <a:r>
              <a:rPr lang="en-US" sz="1200" b="0" i="1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coli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Extraction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Suitable for: Bacterial DNA extraction from Clear/dirty water samples and sediments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8F0A03D-B995-449E-B8AD-9A4DB0B7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130" y="434628"/>
            <a:ext cx="7023546" cy="432048"/>
          </a:xfrm>
        </p:spPr>
        <p:txBody>
          <a:bodyPr>
            <a:normAutofit fontScale="90000"/>
          </a:bodyPr>
          <a:lstStyle/>
          <a:p>
            <a:r>
              <a:rPr lang="en-US" sz="2400" i="1" dirty="0">
                <a:solidFill>
                  <a:srgbClr val="0070C0"/>
                </a:solidFill>
              </a:rPr>
              <a:t>E. </a:t>
            </a:r>
            <a:r>
              <a:rPr lang="en-US" sz="2400" i="1" dirty="0" smtClean="0">
                <a:solidFill>
                  <a:srgbClr val="0070C0"/>
                </a:solidFill>
              </a:rPr>
              <a:t>coli </a:t>
            </a:r>
            <a:r>
              <a:rPr lang="en-US" sz="2400" i="1" dirty="0">
                <a:solidFill>
                  <a:srgbClr val="0070C0"/>
                </a:solidFill>
              </a:rPr>
              <a:t>Updates – Targeting All E. </a:t>
            </a:r>
            <a:r>
              <a:rPr lang="en-US" sz="2400" i="1" dirty="0" smtClean="0">
                <a:solidFill>
                  <a:srgbClr val="0070C0"/>
                </a:solidFill>
              </a:rPr>
              <a:t>coli </a:t>
            </a:r>
            <a:r>
              <a:rPr lang="en-US" sz="2400" i="1" dirty="0">
                <a:solidFill>
                  <a:srgbClr val="0070C0"/>
                </a:solidFill>
              </a:rPr>
              <a:t>Strains</a:t>
            </a:r>
            <a:endParaRPr lang="en-SG" sz="24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03D3D-CCE4-4D77-B810-D23F43BF61E2}"/>
              </a:ext>
            </a:extLst>
          </p:cNvPr>
          <p:cNvSpPr txBox="1"/>
          <p:nvPr/>
        </p:nvSpPr>
        <p:spPr>
          <a:xfrm>
            <a:off x="2030016" y="126150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Development of assay to detect </a:t>
            </a:r>
            <a:r>
              <a:rPr lang="en-US" sz="1800" i="1" dirty="0">
                <a:solidFill>
                  <a:srgbClr val="00B050"/>
                </a:solidFill>
              </a:rPr>
              <a:t>E.coli</a:t>
            </a:r>
            <a:endParaRPr lang="en-SG" sz="1800" i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54CD8B-726C-429D-B509-2BF78012C0A7}"/>
              </a:ext>
            </a:extLst>
          </p:cNvPr>
          <p:cNvSpPr txBox="1"/>
          <p:nvPr/>
        </p:nvSpPr>
        <p:spPr>
          <a:xfrm>
            <a:off x="1736130" y="1676737"/>
            <a:ext cx="612068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Common Gene candidates that was mentioned in articles: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b="1" dirty="0" err="1"/>
              <a:t>UidA</a:t>
            </a:r>
            <a:endParaRPr lang="en-US" sz="1400" b="1" dirty="0"/>
          </a:p>
          <a:p>
            <a:pPr marL="228600" indent="-228600">
              <a:buFont typeface="+mj-lt"/>
              <a:buAutoNum type="arabicPeriod"/>
            </a:pPr>
            <a:r>
              <a:rPr lang="en-US" sz="1400" b="1" dirty="0" err="1"/>
              <a:t>ybbW</a:t>
            </a:r>
            <a:endParaRPr lang="en-US" sz="1400" b="1" dirty="0"/>
          </a:p>
          <a:p>
            <a:pPr marL="228600" indent="-228600">
              <a:buFont typeface="+mj-lt"/>
              <a:buAutoNum type="arabicPeriod"/>
            </a:pPr>
            <a:r>
              <a:rPr lang="en-US" sz="1400" b="1" dirty="0"/>
              <a:t>16S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b="1" dirty="0" err="1"/>
              <a:t>TufB</a:t>
            </a:r>
            <a:r>
              <a:rPr lang="en-US" sz="1400" b="1" dirty="0"/>
              <a:t> (EF-Tu)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b="1" dirty="0" err="1"/>
              <a:t>rpoS</a:t>
            </a:r>
            <a:endParaRPr lang="en-US" sz="1400" b="1" dirty="0"/>
          </a:p>
          <a:p>
            <a:pPr marL="228600" indent="-228600">
              <a:buFont typeface="+mj-lt"/>
              <a:buAutoNum type="arabicPeriod"/>
            </a:pPr>
            <a:r>
              <a:rPr lang="en-US" sz="1400" b="1" dirty="0"/>
              <a:t>23S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b="1" dirty="0" err="1"/>
              <a:t>arcA</a:t>
            </a:r>
            <a:endParaRPr lang="en-US" sz="1400" b="1" dirty="0"/>
          </a:p>
          <a:p>
            <a:pPr marL="228600" indent="-228600">
              <a:buFont typeface="+mj-lt"/>
              <a:buAutoNum type="arabicPeriod"/>
            </a:pPr>
            <a:r>
              <a:rPr lang="en-US" sz="1400" b="1" dirty="0" err="1"/>
              <a:t>ihfB</a:t>
            </a:r>
            <a:endParaRPr lang="en-US" sz="1400" b="1" dirty="0"/>
          </a:p>
          <a:p>
            <a:pPr marL="228600" indent="-228600">
              <a:buFont typeface="+mj-lt"/>
              <a:buAutoNum type="arabicPeriod"/>
            </a:pPr>
            <a:endParaRPr lang="en-US" b="1" dirty="0"/>
          </a:p>
          <a:p>
            <a:r>
              <a:rPr lang="en-US" sz="1400" b="1" dirty="0"/>
              <a:t>Will be working on the assay soon after alignment have been done to determine the gene coverage across existing strains of E. coli.</a:t>
            </a:r>
          </a:p>
          <a:p>
            <a:endParaRPr lang="en-US" b="1" dirty="0"/>
          </a:p>
          <a:p>
            <a:r>
              <a:rPr lang="en-US" sz="1400" dirty="0"/>
              <a:t>Currently working on pathogenic strain O157:H7 targets</a:t>
            </a:r>
          </a:p>
        </p:txBody>
      </p:sp>
    </p:spTree>
    <p:extLst>
      <p:ext uri="{BB962C8B-B14F-4D97-AF65-F5344CB8AC3E}">
        <p14:creationId xmlns:p14="http://schemas.microsoft.com/office/powerpoint/2010/main" val="8862504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2157"/>
            <a:ext cx="6966272" cy="72008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General Information on Pathogenic </a:t>
            </a:r>
            <a:r>
              <a:rPr lang="en-US" i="1" dirty="0" smtClean="0">
                <a:solidFill>
                  <a:schemeClr val="tx1"/>
                </a:solidFill>
                <a:latin typeface="+mn-lt"/>
              </a:rPr>
              <a:t>E. coli</a:t>
            </a:r>
            <a:endParaRPr lang="en-SG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792" y="1557239"/>
            <a:ext cx="7920880" cy="3168352"/>
          </a:xfrm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Classification of E.coli pathogenic strains by Pathotypes (Pathovars)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="1" dirty="0" err="1">
                <a:solidFill>
                  <a:srgbClr val="C00000"/>
                </a:solidFill>
              </a:rPr>
              <a:t>ExPEC</a:t>
            </a:r>
            <a:r>
              <a:rPr lang="en-US" sz="1200" b="1" dirty="0">
                <a:solidFill>
                  <a:srgbClr val="C00000"/>
                </a:solidFill>
              </a:rPr>
              <a:t> (Extra-intestinal Pathogenic E. coli); [associated with targeted </a:t>
            </a:r>
            <a:r>
              <a:rPr lang="en-US" sz="1200" b="1" dirty="0" err="1">
                <a:solidFill>
                  <a:srgbClr val="C00000"/>
                </a:solidFill>
              </a:rPr>
              <a:t>orgrans</a:t>
            </a:r>
            <a:r>
              <a:rPr lang="en-US" sz="1200" b="1" dirty="0">
                <a:solidFill>
                  <a:srgbClr val="C00000"/>
                </a:solidFill>
              </a:rPr>
              <a:t>, virulence genes in animal model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/>
              <a:t>UPEC (Urinary tract and </a:t>
            </a:r>
            <a:r>
              <a:rPr lang="en-US" sz="1200" dirty="0" err="1"/>
              <a:t>uropathogenic</a:t>
            </a:r>
            <a:r>
              <a:rPr lang="en-US" sz="1200" dirty="0"/>
              <a:t> </a:t>
            </a:r>
            <a:r>
              <a:rPr lang="en-US" sz="1200" i="1" dirty="0"/>
              <a:t>E. coli</a:t>
            </a:r>
            <a:r>
              <a:rPr lang="en-US" sz="1200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/>
              <a:t>APEC (Avian pathogenic </a:t>
            </a:r>
            <a:r>
              <a:rPr lang="en-US" sz="1200" i="1" dirty="0"/>
              <a:t>E. coli</a:t>
            </a:r>
            <a:r>
              <a:rPr lang="en-US" sz="1200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/>
              <a:t>SEPEC (</a:t>
            </a:r>
            <a:r>
              <a:rPr lang="en-US" sz="1200" dirty="0" err="1"/>
              <a:t>Septicaeaemia</a:t>
            </a:r>
            <a:r>
              <a:rPr lang="en-US" sz="1200" dirty="0"/>
              <a:t> associated </a:t>
            </a:r>
            <a:r>
              <a:rPr lang="en-US" sz="1200" i="1" dirty="0"/>
              <a:t>E. coli</a:t>
            </a:r>
            <a:r>
              <a:rPr lang="en-US" sz="1200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/>
              <a:t>NMEC (Neonatal Meningitis </a:t>
            </a:r>
            <a:r>
              <a:rPr lang="en-US" sz="1200" i="1" dirty="0"/>
              <a:t>E. coli</a:t>
            </a:r>
            <a:r>
              <a:rPr lang="en-US" sz="12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b="1" dirty="0" err="1">
                <a:solidFill>
                  <a:srgbClr val="C00000"/>
                </a:solidFill>
              </a:rPr>
              <a:t>InPEC</a:t>
            </a:r>
            <a:r>
              <a:rPr lang="en-US" sz="1200" b="1" dirty="0">
                <a:solidFill>
                  <a:srgbClr val="C00000"/>
                </a:solidFill>
              </a:rPr>
              <a:t> (Intestinal Pathogenic </a:t>
            </a:r>
            <a:r>
              <a:rPr lang="en-US" sz="1200" b="1" i="1" dirty="0">
                <a:solidFill>
                  <a:srgbClr val="C00000"/>
                </a:solidFill>
              </a:rPr>
              <a:t>E. coli</a:t>
            </a:r>
            <a:r>
              <a:rPr lang="en-US" sz="1200" b="1" dirty="0"/>
              <a:t>) /(</a:t>
            </a:r>
            <a:r>
              <a:rPr lang="en-US" sz="1200" b="1" dirty="0">
                <a:solidFill>
                  <a:srgbClr val="FF0000"/>
                </a:solidFill>
              </a:rPr>
              <a:t>DEC: </a:t>
            </a:r>
            <a:r>
              <a:rPr lang="en-US" sz="1200" b="1" dirty="0" err="1">
                <a:solidFill>
                  <a:srgbClr val="FF0000"/>
                </a:solidFill>
              </a:rPr>
              <a:t>diarrheagenic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i="1" dirty="0">
                <a:solidFill>
                  <a:srgbClr val="FF0000"/>
                </a:solidFill>
              </a:rPr>
              <a:t>E. coli</a:t>
            </a:r>
            <a:r>
              <a:rPr lang="en-US" sz="1200" b="1" dirty="0"/>
              <a:t>) (6 well-described categories)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b="1" dirty="0">
                <a:solidFill>
                  <a:srgbClr val="00B050"/>
                </a:solidFill>
              </a:rPr>
              <a:t>EPEC (</a:t>
            </a:r>
            <a:r>
              <a:rPr lang="en-US" sz="1200" b="1" dirty="0" err="1">
                <a:solidFill>
                  <a:srgbClr val="00B050"/>
                </a:solidFill>
              </a:rPr>
              <a:t>Enteropathogenic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r>
              <a:rPr lang="en-US" sz="1200" b="1" i="1" dirty="0">
                <a:solidFill>
                  <a:srgbClr val="00B050"/>
                </a:solidFill>
              </a:rPr>
              <a:t>E. coli</a:t>
            </a:r>
            <a:r>
              <a:rPr lang="en-US" sz="1200" b="1" dirty="0">
                <a:solidFill>
                  <a:srgbClr val="00B050"/>
                </a:solidFill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b="1" dirty="0">
                <a:solidFill>
                  <a:srgbClr val="00B050"/>
                </a:solidFill>
              </a:rPr>
              <a:t>EHEC (</a:t>
            </a:r>
            <a:r>
              <a:rPr lang="en-US" sz="1200" b="1" dirty="0" err="1">
                <a:solidFill>
                  <a:srgbClr val="00B050"/>
                </a:solidFill>
              </a:rPr>
              <a:t>Enterohaemorrhagic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r>
              <a:rPr lang="en-US" sz="1200" b="1" i="1" dirty="0">
                <a:solidFill>
                  <a:srgbClr val="00B050"/>
                </a:solidFill>
              </a:rPr>
              <a:t>E. coli</a:t>
            </a:r>
            <a:r>
              <a:rPr lang="en-US" sz="1200" b="1" dirty="0">
                <a:solidFill>
                  <a:srgbClr val="00B050"/>
                </a:solidFill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/>
              <a:t>EAEC (</a:t>
            </a:r>
            <a:r>
              <a:rPr lang="en-US" sz="1200" dirty="0" err="1"/>
              <a:t>Enteroaggregative</a:t>
            </a:r>
            <a:r>
              <a:rPr lang="en-US" sz="1200" dirty="0"/>
              <a:t> </a:t>
            </a:r>
            <a:r>
              <a:rPr lang="en-US" sz="1200" i="1" dirty="0"/>
              <a:t>E. coli</a:t>
            </a:r>
            <a:r>
              <a:rPr lang="en-US" sz="1200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b="1" dirty="0">
                <a:solidFill>
                  <a:srgbClr val="00B050"/>
                </a:solidFill>
              </a:rPr>
              <a:t>ETEC / STEC (</a:t>
            </a:r>
            <a:r>
              <a:rPr lang="en-US" sz="1200" b="1" dirty="0" err="1">
                <a:solidFill>
                  <a:srgbClr val="00B050"/>
                </a:solidFill>
              </a:rPr>
              <a:t>Enterotoxigenic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r>
              <a:rPr lang="en-US" sz="1200" b="1" i="1" dirty="0">
                <a:solidFill>
                  <a:srgbClr val="00B050"/>
                </a:solidFill>
              </a:rPr>
              <a:t>E. coli</a:t>
            </a:r>
            <a:r>
              <a:rPr lang="en-US" sz="1200" b="1" dirty="0">
                <a:solidFill>
                  <a:srgbClr val="00B050"/>
                </a:solidFill>
              </a:rPr>
              <a:t>/ Shiga toxin-producing </a:t>
            </a:r>
            <a:r>
              <a:rPr lang="en-US" sz="1200" b="1" i="1" dirty="0">
                <a:solidFill>
                  <a:srgbClr val="00B050"/>
                </a:solidFill>
              </a:rPr>
              <a:t>E. coli</a:t>
            </a:r>
            <a:r>
              <a:rPr lang="en-US" sz="1200" b="1" dirty="0">
                <a:solidFill>
                  <a:srgbClr val="00B050"/>
                </a:solidFill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b="1" dirty="0">
                <a:solidFill>
                  <a:srgbClr val="00B050"/>
                </a:solidFill>
              </a:rPr>
              <a:t>EIEC (</a:t>
            </a:r>
            <a:r>
              <a:rPr lang="en-US" sz="1200" b="1" dirty="0" err="1">
                <a:solidFill>
                  <a:srgbClr val="00B050"/>
                </a:solidFill>
              </a:rPr>
              <a:t>Enteroinvasive</a:t>
            </a:r>
            <a:r>
              <a:rPr lang="en-US" sz="1200" b="1" dirty="0">
                <a:solidFill>
                  <a:srgbClr val="00B050"/>
                </a:solidFill>
              </a:rPr>
              <a:t> </a:t>
            </a:r>
            <a:r>
              <a:rPr lang="en-US" sz="1200" b="1" i="1" dirty="0">
                <a:solidFill>
                  <a:srgbClr val="00B050"/>
                </a:solidFill>
              </a:rPr>
              <a:t>E. coli</a:t>
            </a:r>
            <a:r>
              <a:rPr lang="en-US" sz="1200" b="1" dirty="0">
                <a:solidFill>
                  <a:srgbClr val="00B050"/>
                </a:solidFill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200" dirty="0"/>
              <a:t>DAEC (Diffusely Adherent </a:t>
            </a:r>
            <a:r>
              <a:rPr lang="en-US" sz="1200" i="1" dirty="0"/>
              <a:t>E. coli</a:t>
            </a:r>
            <a:r>
              <a:rPr lang="en-US" sz="1200" dirty="0"/>
              <a:t>)</a:t>
            </a:r>
          </a:p>
          <a:p>
            <a:pPr marL="800100" lvl="1" indent="-342900">
              <a:buFont typeface="+mj-lt"/>
              <a:buAutoNum type="arabicPeriod"/>
            </a:pPr>
            <a:endParaRPr lang="en-US" sz="1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99592" y="557387"/>
            <a:ext cx="7920880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rgbClr val="0070C0"/>
                </a:solidFill>
              </a:rPr>
              <a:t>Three main areas of pathologies: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Urinary tract infections (</a:t>
            </a:r>
            <a:r>
              <a:rPr lang="en-US" sz="1200" b="1" dirty="0"/>
              <a:t>UTI</a:t>
            </a:r>
            <a:r>
              <a:rPr lang="en-US" sz="12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SG" sz="1200" dirty="0"/>
              <a:t>Neonatal meningitis (</a:t>
            </a:r>
            <a:r>
              <a:rPr lang="en-SG" sz="1200" b="1" dirty="0"/>
              <a:t>NBM</a:t>
            </a:r>
            <a:r>
              <a:rPr lang="en-SG" sz="1200" dirty="0"/>
              <a:t>)</a:t>
            </a: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Intestinal pathologies (various forms of diarrhea, including </a:t>
            </a:r>
            <a:r>
              <a:rPr lang="en-US" sz="1200" dirty="0" err="1"/>
              <a:t>haemolytic</a:t>
            </a:r>
            <a:r>
              <a:rPr lang="en-US" sz="1200" dirty="0"/>
              <a:t> and </a:t>
            </a:r>
            <a:r>
              <a:rPr lang="en-US" sz="1200" dirty="0" err="1"/>
              <a:t>uraemic</a:t>
            </a:r>
            <a:r>
              <a:rPr lang="en-US" sz="1200" dirty="0"/>
              <a:t> syndrome (</a:t>
            </a:r>
            <a:r>
              <a:rPr lang="en-US" sz="1200" b="1" dirty="0"/>
              <a:t>HUS</a:t>
            </a:r>
            <a:r>
              <a:rPr lang="en-US" sz="1200" dirty="0"/>
              <a:t>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09EB8-BA3C-4DDB-9E14-911DBC686DD7}"/>
              </a:ext>
            </a:extLst>
          </p:cNvPr>
          <p:cNvSpPr txBox="1"/>
          <p:nvPr/>
        </p:nvSpPr>
        <p:spPr>
          <a:xfrm>
            <a:off x="1278604" y="4835723"/>
            <a:ext cx="7865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Mentioned </a:t>
            </a:r>
            <a:r>
              <a:rPr lang="en-US" sz="1400" b="1" dirty="0" err="1">
                <a:solidFill>
                  <a:srgbClr val="0070C0"/>
                </a:solidFill>
              </a:rPr>
              <a:t>pathotypes</a:t>
            </a:r>
            <a:r>
              <a:rPr lang="en-US" sz="1400" b="1" dirty="0">
                <a:solidFill>
                  <a:srgbClr val="0070C0"/>
                </a:solidFill>
              </a:rPr>
              <a:t> in WHO guidelines: </a:t>
            </a:r>
            <a:r>
              <a:rPr lang="en-US" sz="1400" b="1" dirty="0">
                <a:solidFill>
                  <a:srgbClr val="00B050"/>
                </a:solidFill>
              </a:rPr>
              <a:t>EHEC, ETEC, EPEC, EIEC</a:t>
            </a:r>
            <a:endParaRPr lang="en-SG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297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250" y="112254"/>
            <a:ext cx="6896100" cy="72008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Assay development Targeting O157:H7 </a:t>
            </a:r>
            <a:endParaRPr lang="en-S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608" y="2754548"/>
            <a:ext cx="6408712" cy="2232248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Common Gene candidates that was mentioned in articles: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b="1" dirty="0" err="1">
                <a:solidFill>
                  <a:srgbClr val="00B050"/>
                </a:solidFill>
              </a:rPr>
              <a:t>Eae</a:t>
            </a:r>
            <a:r>
              <a:rPr lang="en-US" sz="1400" b="1" dirty="0">
                <a:solidFill>
                  <a:srgbClr val="00B050"/>
                </a:solidFill>
              </a:rPr>
              <a:t>  (Currently working on this gene detection assay)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Intimate adhesion of STEC/EHEC and EPEC to enterocytes is mediated in part by LEE-encoded intimin gene (</a:t>
            </a:r>
            <a:r>
              <a:rPr lang="en-US" sz="1400" b="1" dirty="0" err="1"/>
              <a:t>eae</a:t>
            </a:r>
            <a:r>
              <a:rPr lang="en-US" sz="1400" dirty="0"/>
              <a:t>), resulting in the formation of an attaching and effacing (A/E) lesion on the surface of the intestinal cells</a:t>
            </a:r>
            <a:endParaRPr lang="en-US" sz="1400" b="1" dirty="0"/>
          </a:p>
          <a:p>
            <a:pPr marL="228600" indent="-228600">
              <a:buFont typeface="+mj-lt"/>
              <a:buAutoNum type="arabicPeriod"/>
            </a:pPr>
            <a:r>
              <a:rPr lang="en-US" sz="1400" b="1" dirty="0"/>
              <a:t>Stx1A </a:t>
            </a:r>
            <a:r>
              <a:rPr lang="en-US" sz="1400" dirty="0"/>
              <a:t>	(Shiga toxin encoding gene)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b="1" dirty="0"/>
              <a:t>Stx2A</a:t>
            </a:r>
            <a:r>
              <a:rPr lang="en-US" sz="1400" dirty="0"/>
              <a:t>	(Shiga toxin encoding gene)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b="1" dirty="0"/>
              <a:t>Z3276</a:t>
            </a:r>
            <a:r>
              <a:rPr lang="en-US" sz="1400" dirty="0"/>
              <a:t> 	(Specific genetic marker for the detection of E. coli O157:H7)</a:t>
            </a:r>
          </a:p>
          <a:p>
            <a:endParaRPr lang="en-SG" sz="1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1E6BB1-E691-439E-A1C8-9D65F013E4B2}"/>
              </a:ext>
            </a:extLst>
          </p:cNvPr>
          <p:cNvSpPr txBox="1">
            <a:spLocks/>
          </p:cNvSpPr>
          <p:nvPr/>
        </p:nvSpPr>
        <p:spPr>
          <a:xfrm>
            <a:off x="1107108" y="704850"/>
            <a:ext cx="7632848" cy="193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kern="1200">
                <a:solidFill>
                  <a:schemeClr val="tx1"/>
                </a:solidFill>
                <a:latin typeface="Open Sans"/>
                <a:ea typeface="+mn-ea"/>
                <a:cs typeface="Open San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70C0"/>
                </a:solidFill>
              </a:rPr>
              <a:t>O157:H7 poses a major threat to public safety as evidenced by recent outbreaks of illness from contaminated food supplies (ground beef and spinach etc.)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100" dirty="0"/>
              <a:t>Causes haemorrhagic colitis and </a:t>
            </a:r>
            <a:r>
              <a:rPr lang="en-SG" sz="1100" u="sng" dirty="0"/>
              <a:t>could lead to potentially fatal complications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Outbreak of the </a:t>
            </a:r>
            <a:r>
              <a:rPr lang="en-US" sz="1100" i="1" dirty="0">
                <a:solidFill>
                  <a:srgbClr val="0645AD"/>
                </a:solidFill>
                <a:latin typeface="Arial" panose="020B0604020202020204" pitchFamily="34" charset="0"/>
              </a:rPr>
              <a:t>Escherichia coli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 O157 bacterium occurred in </a:t>
            </a:r>
            <a:r>
              <a:rPr lang="en-US" sz="1100" dirty="0">
                <a:latin typeface="Arial" panose="020B0604020202020204" pitchFamily="34" charset="0"/>
              </a:rPr>
              <a:t>South Wales 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in </a:t>
            </a:r>
            <a:r>
              <a:rPr lang="en-US" sz="1100" b="1" dirty="0">
                <a:solidFill>
                  <a:srgbClr val="202122"/>
                </a:solidFill>
                <a:latin typeface="Arial" panose="020B0604020202020204" pitchFamily="34" charset="0"/>
              </a:rPr>
              <a:t>2005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.157 cases were identified in the outbreak; 31 people were hospitalized, and one child died.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202122"/>
                </a:solidFill>
                <a:latin typeface="Arial" panose="020B0604020202020204" pitchFamily="34" charset="0"/>
              </a:rPr>
              <a:t>2006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 North American </a:t>
            </a:r>
            <a:r>
              <a:rPr lang="en-US" sz="1100" i="1" dirty="0">
                <a:solidFill>
                  <a:srgbClr val="202122"/>
                </a:solidFill>
                <a:latin typeface="Arial" panose="020B0604020202020204" pitchFamily="34" charset="0"/>
              </a:rPr>
              <a:t>E. coli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 outbreak was an </a:t>
            </a:r>
            <a:r>
              <a:rPr lang="en-US" sz="1100" i="1" dirty="0">
                <a:solidFill>
                  <a:srgbClr val="0645AD"/>
                </a:solidFill>
                <a:latin typeface="Arial" panose="020B0604020202020204" pitchFamily="34" charset="0"/>
              </a:rPr>
              <a:t>Escherichia coli</a:t>
            </a:r>
            <a:r>
              <a:rPr lang="en-US" sz="1100" dirty="0">
                <a:solidFill>
                  <a:srgbClr val="0645AD"/>
                </a:solidFill>
                <a:latin typeface="Arial" panose="020B0604020202020204" pitchFamily="34" charset="0"/>
              </a:rPr>
              <a:t> O157:H7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 outbreak from </a:t>
            </a:r>
            <a:r>
              <a:rPr lang="en-US" sz="1100" b="1" dirty="0">
                <a:latin typeface="Arial" panose="020B0604020202020204" pitchFamily="34" charset="0"/>
              </a:rPr>
              <a:t>organic spinach</a:t>
            </a:r>
            <a:r>
              <a:rPr lang="en-US" sz="1100" dirty="0">
                <a:solidFill>
                  <a:srgbClr val="0645AD"/>
                </a:solidFill>
                <a:latin typeface="Arial" panose="020B0604020202020204" pitchFamily="34" charset="0"/>
              </a:rPr>
              <a:t>.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 At least 276 consumer illnesses and 3 deaths have been attributed to the tainted produce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202122"/>
                </a:solidFill>
                <a:latin typeface="Arial" panose="020B0604020202020204" pitchFamily="34" charset="0"/>
              </a:rPr>
              <a:t>2015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 United States </a:t>
            </a:r>
            <a:r>
              <a:rPr lang="en-US" sz="1100" i="1" dirty="0">
                <a:solidFill>
                  <a:srgbClr val="202122"/>
                </a:solidFill>
                <a:latin typeface="Arial" panose="020B0604020202020204" pitchFamily="34" charset="0"/>
              </a:rPr>
              <a:t>E. coli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 outbreak is an incident in the United States involving the spread of </a:t>
            </a:r>
            <a:r>
              <a:rPr lang="en-US" sz="1100" i="1" dirty="0">
                <a:solidFill>
                  <a:srgbClr val="0645AD"/>
                </a:solidFill>
                <a:latin typeface="Arial" panose="020B0604020202020204" pitchFamily="34" charset="0"/>
              </a:rPr>
              <a:t>Escherichia coli</a:t>
            </a:r>
            <a:r>
              <a:rPr lang="en-US" sz="1100" dirty="0">
                <a:solidFill>
                  <a:srgbClr val="0645AD"/>
                </a:solidFill>
                <a:latin typeface="Arial" panose="020B0604020202020204" pitchFamily="34" charset="0"/>
              </a:rPr>
              <a:t> O157:H7</a:t>
            </a:r>
            <a:r>
              <a:rPr lang="en-US" sz="1100" dirty="0">
                <a:solidFill>
                  <a:srgbClr val="202122"/>
                </a:solidFill>
                <a:latin typeface="Arial" panose="020B0604020202020204" pitchFamily="34" charset="0"/>
              </a:rPr>
              <a:t> through contaminated celery which was consumed in chicken salad at various large retailers.</a:t>
            </a:r>
            <a:endParaRPr lang="en-SG" sz="1100" dirty="0"/>
          </a:p>
        </p:txBody>
      </p:sp>
    </p:spTree>
    <p:extLst>
      <p:ext uri="{BB962C8B-B14F-4D97-AF65-F5344CB8AC3E}">
        <p14:creationId xmlns:p14="http://schemas.microsoft.com/office/powerpoint/2010/main" val="29096662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DCF3AD-9F0E-4342-8A43-221A20E51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628" y="2585355"/>
            <a:ext cx="6866324" cy="1776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C1DC95-10A7-4014-839F-2AD9FAE8E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628" y="733419"/>
            <a:ext cx="6866324" cy="177642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E81AD77-C354-4856-8156-458404841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048" y="122948"/>
            <a:ext cx="8351912" cy="72008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E. Coli Updates - O157:H7 Primer Screening for </a:t>
            </a:r>
            <a:r>
              <a:rPr lang="en-US" dirty="0" err="1">
                <a:solidFill>
                  <a:schemeClr val="tx1"/>
                </a:solidFill>
              </a:rPr>
              <a:t>Eae</a:t>
            </a:r>
            <a:r>
              <a:rPr lang="en-US" dirty="0">
                <a:solidFill>
                  <a:schemeClr val="tx1"/>
                </a:solidFill>
              </a:rPr>
              <a:t> (Ver 1 &amp; 2)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99EC47-F793-4E9C-B4C1-CD2E8F2535E5}"/>
              </a:ext>
            </a:extLst>
          </p:cNvPr>
          <p:cNvSpPr txBox="1">
            <a:spLocks/>
          </p:cNvSpPr>
          <p:nvPr/>
        </p:nvSpPr>
        <p:spPr>
          <a:xfrm>
            <a:off x="1941126" y="4361780"/>
            <a:ext cx="5507424" cy="78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>
              <a:buFont typeface="+mj-lt"/>
              <a:buAutoNum type="arabicPeriod"/>
            </a:pPr>
            <a:r>
              <a:rPr lang="en-US" sz="1200" dirty="0">
                <a:latin typeface="+mn-lt"/>
              </a:rPr>
              <a:t>Previous E. coli swab samples have been extracted </a:t>
            </a:r>
          </a:p>
          <a:p>
            <a:pPr marL="228600">
              <a:buFont typeface="+mj-lt"/>
              <a:buAutoNum type="arabicPeriod"/>
            </a:pPr>
            <a:r>
              <a:rPr lang="en-US" sz="1200" dirty="0" err="1">
                <a:latin typeface="+mn-lt"/>
              </a:rPr>
              <a:t>Eae</a:t>
            </a:r>
            <a:r>
              <a:rPr lang="en-US" sz="1200" dirty="0">
                <a:latin typeface="+mn-lt"/>
              </a:rPr>
              <a:t> &amp; </a:t>
            </a:r>
            <a:r>
              <a:rPr lang="en-US" sz="1200" dirty="0" err="1">
                <a:latin typeface="+mn-lt"/>
              </a:rPr>
              <a:t>eae</a:t>
            </a:r>
            <a:r>
              <a:rPr lang="en-US" sz="1200" dirty="0">
                <a:latin typeface="+mn-lt"/>
              </a:rPr>
              <a:t> V2 </a:t>
            </a:r>
            <a:r>
              <a:rPr lang="en-US" sz="1200" dirty="0" err="1">
                <a:latin typeface="+mn-lt"/>
              </a:rPr>
              <a:t>gblocks</a:t>
            </a:r>
            <a:r>
              <a:rPr lang="en-US" sz="1200" dirty="0">
                <a:latin typeface="+mn-lt"/>
              </a:rPr>
              <a:t> have been ordered </a:t>
            </a:r>
          </a:p>
          <a:p>
            <a:pPr marL="228600">
              <a:buFont typeface="+mj-lt"/>
              <a:buAutoNum type="arabicPeriod"/>
            </a:pPr>
            <a:r>
              <a:rPr lang="en-US" sz="1200" dirty="0">
                <a:latin typeface="+mn-lt"/>
              </a:rPr>
              <a:t>Will be ordering Genomic DNA of E. coli Strains from ATCC for testing</a:t>
            </a:r>
            <a:endParaRPr lang="en-US" sz="1200" dirty="0"/>
          </a:p>
          <a:p>
            <a:pPr>
              <a:buFont typeface="+mj-lt"/>
              <a:buAutoNum type="arabicPeriod"/>
            </a:pPr>
            <a:endParaRPr lang="en-SG" sz="1200" dirty="0"/>
          </a:p>
        </p:txBody>
      </p:sp>
    </p:spTree>
    <p:extLst>
      <p:ext uri="{BB962C8B-B14F-4D97-AF65-F5344CB8AC3E}">
        <p14:creationId xmlns:p14="http://schemas.microsoft.com/office/powerpoint/2010/main" val="32000693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12"/>
          <p:cNvSpPr txBox="1">
            <a:spLocks/>
          </p:cNvSpPr>
          <p:nvPr/>
        </p:nvSpPr>
        <p:spPr>
          <a:xfrm>
            <a:off x="5093850" y="-914891"/>
            <a:ext cx="3520147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defRPr>
            </a:lvl1pPr>
          </a:lstStyle>
          <a:p>
            <a:endParaRPr lang="en-SG" sz="1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52205"/>
            <a:ext cx="7920880" cy="44241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Literature Review</a:t>
            </a:r>
            <a:endParaRPr lang="en-SG" sz="16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0437" y="1219134"/>
            <a:ext cx="702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/>
          </a:p>
          <a:p>
            <a:r>
              <a:rPr lang="en-US" sz="1200" b="1" dirty="0"/>
              <a:t>1. The usage of intercalating agent in qPCR – </a:t>
            </a:r>
            <a:r>
              <a:rPr lang="en-US" sz="1200" b="1" dirty="0" err="1"/>
              <a:t>propidium</a:t>
            </a:r>
            <a:r>
              <a:rPr lang="en-US" sz="1200" b="1" dirty="0"/>
              <a:t> </a:t>
            </a:r>
            <a:r>
              <a:rPr lang="en-US" sz="1200" b="1" dirty="0" err="1"/>
              <a:t>monoazide</a:t>
            </a:r>
            <a:r>
              <a:rPr lang="en-US" sz="1200" b="1" dirty="0"/>
              <a:t> (PMA), or Ethidium </a:t>
            </a:r>
            <a:r>
              <a:rPr lang="en-US" sz="1200" b="1" dirty="0" err="1"/>
              <a:t>monoazide</a:t>
            </a:r>
            <a:r>
              <a:rPr lang="en-US" sz="1200" b="1" dirty="0"/>
              <a:t> bromide (EMA)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43608" y="329776"/>
            <a:ext cx="7340557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sz="1800" dirty="0">
                <a:solidFill>
                  <a:srgbClr val="00B050"/>
                </a:solidFill>
              </a:rPr>
              <a:t>Development of assay to detect viable or non-viable E.coli cell</a:t>
            </a:r>
            <a:endParaRPr lang="en-SG" sz="18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3629603"/>
            <a:ext cx="6696744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2. Using the instability of mRNA over DNA to detect the presence of viable E.coli cells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Due to relatively high stability of DNA in the culture medium,  some PCR result for bacteria killed by boiling or UV radiation becomes positive.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The amplification of genomic DNA can give an overestimation of viable E. coli cells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168" y="2092815"/>
            <a:ext cx="18002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Sample (Dead &amp; alive)               incubated with PMA/EMA</a:t>
            </a:r>
            <a:endParaRPr lang="en-SG" sz="1100" dirty="0"/>
          </a:p>
        </p:txBody>
      </p:sp>
      <p:sp>
        <p:nvSpPr>
          <p:cNvPr id="8" name="Rectangle 7"/>
          <p:cNvSpPr/>
          <p:nvPr/>
        </p:nvSpPr>
        <p:spPr>
          <a:xfrm>
            <a:off x="2699792" y="2092815"/>
            <a:ext cx="2627704" cy="1250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Photo-activate to enhance intercalation.</a:t>
            </a:r>
          </a:p>
          <a:p>
            <a:pPr marL="228600" indent="-228600" algn="ctr">
              <a:buAutoNum type="arabicPeriod"/>
            </a:pPr>
            <a:r>
              <a:rPr lang="en-US" sz="1100" dirty="0"/>
              <a:t>PMA/ EMA cannot penetrate cell wall (Viable)</a:t>
            </a:r>
          </a:p>
          <a:p>
            <a:pPr marL="228600" indent="-228600" algn="ctr">
              <a:buAutoNum type="arabicPeriod"/>
            </a:pPr>
            <a:r>
              <a:rPr lang="en-US" sz="1100" dirty="0"/>
              <a:t>PMA/ EMA Intercalate DNA and can’t be used as template for PCR</a:t>
            </a:r>
            <a:endParaRPr lang="en-SG" sz="1100" dirty="0"/>
          </a:p>
        </p:txBody>
      </p:sp>
      <p:sp>
        <p:nvSpPr>
          <p:cNvPr id="9" name="Rectangle 8"/>
          <p:cNvSpPr/>
          <p:nvPr/>
        </p:nvSpPr>
        <p:spPr>
          <a:xfrm>
            <a:off x="5454947" y="2092815"/>
            <a:ext cx="1637333" cy="545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Nucleic acid Extraction</a:t>
            </a:r>
            <a:endParaRPr lang="en-SG" sz="1100" dirty="0"/>
          </a:p>
        </p:txBody>
      </p:sp>
      <p:sp>
        <p:nvSpPr>
          <p:cNvPr id="10" name="Rectangle 9"/>
          <p:cNvSpPr/>
          <p:nvPr/>
        </p:nvSpPr>
        <p:spPr>
          <a:xfrm>
            <a:off x="7281725" y="2092815"/>
            <a:ext cx="1637333" cy="545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qPCR amplification</a:t>
            </a:r>
          </a:p>
          <a:p>
            <a:pPr algn="ctr"/>
            <a:r>
              <a:rPr lang="en-US" sz="1100" dirty="0"/>
              <a:t>1. Including standards</a:t>
            </a:r>
            <a:endParaRPr lang="en-SG" sz="1100" dirty="0"/>
          </a:p>
        </p:txBody>
      </p:sp>
      <p:sp>
        <p:nvSpPr>
          <p:cNvPr id="11" name="Right Arrow 10"/>
          <p:cNvSpPr/>
          <p:nvPr/>
        </p:nvSpPr>
        <p:spPr>
          <a:xfrm>
            <a:off x="792168" y="1905053"/>
            <a:ext cx="8126890" cy="223511"/>
          </a:xfrm>
          <a:prstGeom prst="rightArrow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4468301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"/>
          <p:cNvSpPr txBox="1"/>
          <p:nvPr/>
        </p:nvSpPr>
        <p:spPr>
          <a:xfrm>
            <a:off x="800228" y="77214"/>
            <a:ext cx="3921184" cy="44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ct val="100000"/>
              <a:buFont typeface="Open Sans"/>
              <a:buNone/>
            </a:pPr>
            <a:r>
              <a:rPr lang="en-US" sz="1600" b="1" i="0" u="none" strike="noStrike" cap="none">
                <a:solidFill>
                  <a:srgbClr val="003087"/>
                </a:solidFill>
                <a:latin typeface="Open Sans"/>
                <a:ea typeface="Open Sans"/>
                <a:cs typeface="Open Sans"/>
                <a:sym typeface="Open Sans"/>
              </a:rPr>
              <a:t>Different type of air sampling available</a:t>
            </a:r>
            <a:endParaRPr sz="1600" b="1" i="0" u="none" strike="noStrike" cap="none">
              <a:solidFill>
                <a:srgbClr val="0030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1" name="Google Shape;27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424" y="900477"/>
            <a:ext cx="2009368" cy="1913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4939" y="2830019"/>
            <a:ext cx="3659245" cy="219000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"/>
          <p:cNvSpPr txBox="1"/>
          <p:nvPr/>
        </p:nvSpPr>
        <p:spPr>
          <a:xfrm>
            <a:off x="800228" y="458067"/>
            <a:ext cx="125149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Thermofisher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2194494" y="453406"/>
            <a:ext cx="245546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AerosolSense™ Sampler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Catalog number: AEROSOLSENSE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"/>
          <p:cNvSpPr txBox="1">
            <a:spLocks noGrp="1"/>
          </p:cNvSpPr>
          <p:nvPr>
            <p:ph type="title"/>
          </p:nvPr>
        </p:nvSpPr>
        <p:spPr>
          <a:xfrm>
            <a:off x="827584" y="188191"/>
            <a:ext cx="74022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800"/>
              <a:buFont typeface="Open Sans"/>
              <a:buNone/>
            </a:pPr>
            <a:r>
              <a:rPr lang="en-US" sz="1800" u="sng"/>
              <a:t>Biofilm Swab: Commercially Available kit </a:t>
            </a:r>
            <a:endParaRPr sz="1800" u="sng"/>
          </a:p>
        </p:txBody>
      </p:sp>
      <p:sp>
        <p:nvSpPr>
          <p:cNvPr id="280" name="Google Shape;280;p6"/>
          <p:cNvSpPr txBox="1"/>
          <p:nvPr/>
        </p:nvSpPr>
        <p:spPr>
          <a:xfrm>
            <a:off x="859675" y="752313"/>
            <a:ext cx="733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Hydrosense Ultra Legionella Swab Kit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1" name="Google Shape;281;p6"/>
          <p:cNvPicPr preferRelativeResize="0"/>
          <p:nvPr/>
        </p:nvPicPr>
        <p:blipFill rotWithShape="1">
          <a:blip r:embed="rId3">
            <a:alphaModFix/>
          </a:blip>
          <a:srcRect l="9966"/>
          <a:stretch/>
        </p:blipFill>
        <p:spPr>
          <a:xfrm>
            <a:off x="6103778" y="630700"/>
            <a:ext cx="1023683" cy="2228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8885" y="1176275"/>
            <a:ext cx="1193850" cy="113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6"/>
          <p:cNvSpPr txBox="1"/>
          <p:nvPr/>
        </p:nvSpPr>
        <p:spPr>
          <a:xfrm>
            <a:off x="827575" y="1274125"/>
            <a:ext cx="38676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Working Principle: 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en-US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Similar to an ART kit, after swabbing a minimum area of 10cm2, the swab  is inserted into a recovery buffer vial. 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An exact volume pipette is used to release 0.1ml of sample onto the test strip . 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After 25 minutes (and before 30 minutes) read your Hydrosense Legionella test. 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The test is composed of two lines; a test line (TL) and a control line (CL). If both lines are present, even if the test line is very faint, then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Legionella pneumophila serogroup 1</a:t>
            </a:r>
            <a:r>
              <a:rPr lang="en-US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has been detected above the cut-off of the test kit (</a:t>
            </a:r>
            <a:r>
              <a:rPr lang="en-US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&gt;200 CFU/ per swabbed area</a:t>
            </a:r>
            <a:r>
              <a:rPr lang="en-US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br>
              <a:rPr lang="en-US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4" name="Google Shape;28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3775" y="2945175"/>
            <a:ext cx="2187725" cy="1961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033C0D-0542-4753-86F2-12349F4BFA0E}"/>
              </a:ext>
            </a:extLst>
          </p:cNvPr>
          <p:cNvSpPr/>
          <p:nvPr/>
        </p:nvSpPr>
        <p:spPr>
          <a:xfrm>
            <a:off x="939800" y="784575"/>
            <a:ext cx="2940050" cy="4223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4" name="Google Shape;94;p10"/>
          <p:cNvSpPr txBox="1">
            <a:spLocks noGrp="1"/>
          </p:cNvSpPr>
          <p:nvPr>
            <p:ph type="body" idx="1"/>
          </p:nvPr>
        </p:nvSpPr>
        <p:spPr>
          <a:xfrm>
            <a:off x="958912" y="840600"/>
            <a:ext cx="2940050" cy="16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Area of Disinfection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Water Tanks; 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Cooling towers; 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AutoNum type="arabicPeriod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Air conditioner 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Disinfectant used by client company</a:t>
            </a:r>
            <a:endParaRPr sz="1200" b="1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1200" baseline="30000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1200" baseline="30000" dirty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285750" lvl="0" indent="-209550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0"/>
          <p:cNvSpPr txBox="1"/>
          <p:nvPr/>
        </p:nvSpPr>
        <p:spPr>
          <a:xfrm>
            <a:off x="4335375" y="812375"/>
            <a:ext cx="4408500" cy="42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Objectives of this project</a:t>
            </a:r>
            <a:endParaRPr dirty="0">
              <a:solidFill>
                <a:schemeClr val="dk1"/>
              </a:solidFill>
            </a:endParaRPr>
          </a:p>
          <a:p>
            <a:pPr marL="2286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200" dirty="0">
                <a:solidFill>
                  <a:schemeClr val="dk1"/>
                </a:solidFill>
              </a:rPr>
              <a:t>Legionella detection Assay </a:t>
            </a:r>
            <a:endParaRPr sz="1200" dirty="0">
              <a:solidFill>
                <a:schemeClr val="dk1"/>
              </a:solidFill>
            </a:endParaRPr>
          </a:p>
          <a:p>
            <a:pPr marL="2286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200" dirty="0">
                <a:solidFill>
                  <a:schemeClr val="dk1"/>
                </a:solidFill>
              </a:rPr>
              <a:t>E. Coli detection Assay</a:t>
            </a:r>
            <a:endParaRPr sz="1200" dirty="0">
              <a:solidFill>
                <a:schemeClr val="dk1"/>
              </a:solidFill>
            </a:endParaRPr>
          </a:p>
          <a:p>
            <a:pPr marL="2286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200" dirty="0">
                <a:solidFill>
                  <a:srgbClr val="FFC000"/>
                </a:solidFill>
              </a:rPr>
              <a:t>ISO  certification attainment </a:t>
            </a:r>
            <a:endParaRPr sz="1200" dirty="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FFC000"/>
                </a:solidFill>
              </a:rPr>
              <a:t>ISO 11731:2017 - Water quality — Enumeration of Legionella</a:t>
            </a:r>
            <a:endParaRPr sz="1200" dirty="0">
              <a:solidFill>
                <a:srgbClr val="FFC000"/>
              </a:solidFill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200" dirty="0">
                <a:solidFill>
                  <a:srgbClr val="FFC000"/>
                </a:solidFill>
                <a:highlight>
                  <a:schemeClr val="lt1"/>
                </a:highlight>
              </a:rPr>
              <a:t>ISO 9308-1:2014 Water quality — Enumeration of Escherichia coli and coliform bacteria</a:t>
            </a:r>
            <a:endParaRPr sz="1200" dirty="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</a:rPr>
              <a:t>Specific Objectives</a:t>
            </a:r>
            <a:endParaRPr b="1" dirty="0">
              <a:solidFill>
                <a:schemeClr val="dk1"/>
              </a:solidFill>
            </a:endParaRPr>
          </a:p>
          <a:p>
            <a:pPr marL="2286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200" dirty="0">
                <a:solidFill>
                  <a:schemeClr val="dk1"/>
                </a:solidFill>
              </a:rPr>
              <a:t>Development of PCR/ </a:t>
            </a:r>
            <a:r>
              <a:rPr lang="en-US" sz="1200" dirty="0" err="1">
                <a:solidFill>
                  <a:schemeClr val="dk1"/>
                </a:solidFill>
              </a:rPr>
              <a:t>dPCR</a:t>
            </a:r>
            <a:endParaRPr sz="1200" dirty="0">
              <a:solidFill>
                <a:schemeClr val="dk1"/>
              </a:solidFill>
            </a:endParaRPr>
          </a:p>
          <a:p>
            <a:pPr marL="2286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200" dirty="0">
                <a:solidFill>
                  <a:schemeClr val="dk1"/>
                </a:solidFill>
              </a:rPr>
              <a:t>Development of LAMP</a:t>
            </a:r>
            <a:endParaRPr sz="1200" dirty="0">
              <a:solidFill>
                <a:schemeClr val="dk1"/>
              </a:solidFill>
            </a:endParaRPr>
          </a:p>
          <a:p>
            <a:pPr marL="228600" lvl="0" indent="-228600" algn="l" rtl="0">
              <a:spcBef>
                <a:spcPts val="240"/>
              </a:spcBef>
              <a:spcAft>
                <a:spcPts val="0"/>
              </a:spcAft>
              <a:buClr>
                <a:srgbClr val="00B050"/>
              </a:buClr>
              <a:buSzPts val="1200"/>
              <a:buAutoNum type="arabicPeriod"/>
            </a:pPr>
            <a:r>
              <a:rPr lang="en-US" sz="1200" b="1" dirty="0">
                <a:solidFill>
                  <a:srgbClr val="00B050"/>
                </a:solidFill>
              </a:rPr>
              <a:t>Sample Preparation of specimen type </a:t>
            </a:r>
            <a:endParaRPr sz="1200" b="1" dirty="0">
              <a:solidFill>
                <a:srgbClr val="00B050"/>
              </a:solidFill>
            </a:endParaRPr>
          </a:p>
          <a:p>
            <a:pPr marL="628650" lvl="1" indent="-171450" algn="l" rtl="0">
              <a:spcBef>
                <a:spcPts val="240"/>
              </a:spcBef>
              <a:spcAft>
                <a:spcPts val="0"/>
              </a:spcAft>
              <a:buClr>
                <a:srgbClr val="00B050"/>
              </a:buClr>
              <a:buSzPts val="1200"/>
              <a:buChar char="•"/>
            </a:pPr>
            <a:r>
              <a:rPr lang="en-US" sz="1200" b="1" dirty="0">
                <a:solidFill>
                  <a:srgbClr val="00B050"/>
                </a:solidFill>
              </a:rPr>
              <a:t>Water sample</a:t>
            </a:r>
            <a:endParaRPr sz="1200" b="1" dirty="0">
              <a:solidFill>
                <a:srgbClr val="00B050"/>
              </a:solidFill>
            </a:endParaRPr>
          </a:p>
          <a:p>
            <a:pPr marL="628650" lvl="1" indent="-171450" algn="l" rtl="0">
              <a:spcBef>
                <a:spcPts val="240"/>
              </a:spcBef>
              <a:spcAft>
                <a:spcPts val="0"/>
              </a:spcAft>
              <a:buClr>
                <a:srgbClr val="00B050"/>
              </a:buClr>
              <a:buSzPts val="1200"/>
              <a:buChar char="•"/>
            </a:pPr>
            <a:r>
              <a:rPr lang="en-US" sz="1200" b="1" dirty="0">
                <a:solidFill>
                  <a:srgbClr val="00B050"/>
                </a:solidFill>
              </a:rPr>
              <a:t>Swab sample</a:t>
            </a:r>
            <a:endParaRPr sz="1200" b="1" dirty="0">
              <a:solidFill>
                <a:srgbClr val="00B050"/>
              </a:solidFill>
            </a:endParaRPr>
          </a:p>
          <a:p>
            <a:pPr marL="628650" lvl="1" indent="-171450" algn="l" rtl="0">
              <a:spcBef>
                <a:spcPts val="240"/>
              </a:spcBef>
              <a:spcAft>
                <a:spcPts val="0"/>
              </a:spcAft>
              <a:buClr>
                <a:srgbClr val="00B050"/>
              </a:buClr>
              <a:buSzPts val="1200"/>
              <a:buChar char="•"/>
            </a:pPr>
            <a:r>
              <a:rPr lang="en-US" sz="1200" b="1" dirty="0">
                <a:solidFill>
                  <a:srgbClr val="00B050"/>
                </a:solidFill>
              </a:rPr>
              <a:t>Air sample (bioaerosol)</a:t>
            </a:r>
            <a:endParaRPr sz="1200" b="1" dirty="0">
              <a:solidFill>
                <a:srgbClr val="00B050"/>
              </a:solidFill>
            </a:endParaRPr>
          </a:p>
          <a:p>
            <a:pPr marL="2286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200" dirty="0">
                <a:solidFill>
                  <a:schemeClr val="dk1"/>
                </a:solidFill>
              </a:rPr>
              <a:t>Determine if bacteria detected is viable</a:t>
            </a:r>
            <a:endParaRPr sz="1200" dirty="0">
              <a:solidFill>
                <a:srgbClr val="202124"/>
              </a:solidFill>
              <a:highlight>
                <a:schemeClr val="lt1"/>
              </a:highlight>
            </a:endParaRPr>
          </a:p>
          <a:p>
            <a:pPr marL="22860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200" dirty="0">
                <a:solidFill>
                  <a:srgbClr val="202124"/>
                </a:solidFill>
                <a:highlight>
                  <a:schemeClr val="lt1"/>
                </a:highlight>
              </a:rPr>
              <a:t>Detect other bacteria present 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0"/>
          <p:cNvSpPr txBox="1">
            <a:spLocks noGrp="1"/>
          </p:cNvSpPr>
          <p:nvPr>
            <p:ph type="title"/>
          </p:nvPr>
        </p:nvSpPr>
        <p:spPr>
          <a:xfrm>
            <a:off x="827574" y="188200"/>
            <a:ext cx="80022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800"/>
              <a:buFont typeface="Open Sans"/>
              <a:buNone/>
            </a:pPr>
            <a:r>
              <a:rPr lang="en-US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Water quality monitoring for pathogens: E. coli and Legionella </a:t>
            </a:r>
            <a:endParaRPr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075" y="2528800"/>
            <a:ext cx="1933725" cy="94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2076" y="3471000"/>
            <a:ext cx="1933724" cy="1373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497f5f044_0_17"/>
          <p:cNvSpPr/>
          <p:nvPr/>
        </p:nvSpPr>
        <p:spPr>
          <a:xfrm>
            <a:off x="2705212" y="2688963"/>
            <a:ext cx="4098824" cy="1974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2497f5f044_0_17"/>
          <p:cNvSpPr/>
          <p:nvPr/>
        </p:nvSpPr>
        <p:spPr>
          <a:xfrm>
            <a:off x="1931863" y="849322"/>
            <a:ext cx="5639075" cy="184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2497f5f044_0_17"/>
          <p:cNvSpPr txBox="1">
            <a:spLocks noGrp="1"/>
          </p:cNvSpPr>
          <p:nvPr>
            <p:ph type="title"/>
          </p:nvPr>
        </p:nvSpPr>
        <p:spPr>
          <a:xfrm>
            <a:off x="2700412" y="266233"/>
            <a:ext cx="61074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People involved in this project</a:t>
            </a:r>
            <a:endParaRPr u="sng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12497f5f044_0_17"/>
          <p:cNvSpPr/>
          <p:nvPr/>
        </p:nvSpPr>
        <p:spPr>
          <a:xfrm>
            <a:off x="2035329" y="2305563"/>
            <a:ext cx="1423500" cy="38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Sandro</a:t>
            </a:r>
            <a:endParaRPr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oogle Shape;143;g12497f5f044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5738" y="1226685"/>
            <a:ext cx="9842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12497f5f044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4156" y="1226685"/>
            <a:ext cx="885825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12497f5f044_0_17"/>
          <p:cNvSpPr txBox="1"/>
          <p:nvPr/>
        </p:nvSpPr>
        <p:spPr>
          <a:xfrm>
            <a:off x="2611650" y="824023"/>
            <a:ext cx="4279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latin typeface="Open Sans"/>
                <a:ea typeface="Open Sans"/>
                <a:cs typeface="Open Sans"/>
                <a:sym typeface="Open Sans"/>
              </a:rPr>
              <a:t>Assay Design</a:t>
            </a:r>
            <a:r>
              <a:rPr lang="en-US" sz="13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300" b="1" dirty="0">
                <a:latin typeface="Open Sans"/>
                <a:ea typeface="Open Sans"/>
                <a:cs typeface="Open Sans"/>
                <a:sym typeface="Open Sans"/>
              </a:rPr>
              <a:t>&amp; Sample Preparation Development</a:t>
            </a:r>
            <a:endParaRPr sz="13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8" name="Google Shape;148;g12497f5f044_0_17"/>
          <p:cNvPicPr preferRelativeResize="0"/>
          <p:nvPr/>
        </p:nvPicPr>
        <p:blipFill rotWithShape="1">
          <a:blip r:embed="rId5">
            <a:alphaModFix/>
          </a:blip>
          <a:srcRect r="7859"/>
          <a:stretch/>
        </p:blipFill>
        <p:spPr>
          <a:xfrm>
            <a:off x="4901583" y="1226685"/>
            <a:ext cx="911217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12497f5f044_0_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91801" y="1226685"/>
            <a:ext cx="946725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12497f5f044_0_17"/>
          <p:cNvSpPr/>
          <p:nvPr/>
        </p:nvSpPr>
        <p:spPr>
          <a:xfrm>
            <a:off x="3331124" y="2314553"/>
            <a:ext cx="1423500" cy="38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Su Yan</a:t>
            </a:r>
            <a:endParaRPr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g12497f5f044_0_17"/>
          <p:cNvSpPr/>
          <p:nvPr/>
        </p:nvSpPr>
        <p:spPr>
          <a:xfrm>
            <a:off x="4711024" y="2314553"/>
            <a:ext cx="1423500" cy="38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Ken</a:t>
            </a:r>
            <a:endParaRPr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g12497f5f044_0_17"/>
          <p:cNvSpPr txBox="1"/>
          <p:nvPr/>
        </p:nvSpPr>
        <p:spPr>
          <a:xfrm>
            <a:off x="3162462" y="2709798"/>
            <a:ext cx="357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Open Sans"/>
                <a:ea typeface="Open Sans"/>
                <a:cs typeface="Open Sans"/>
                <a:sym typeface="Open Sans"/>
              </a:rPr>
              <a:t>Operators supporting the project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g12497f5f044_0_17"/>
          <p:cNvSpPr/>
          <p:nvPr/>
        </p:nvSpPr>
        <p:spPr>
          <a:xfrm>
            <a:off x="5959774" y="2314553"/>
            <a:ext cx="1423500" cy="38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Nathalie</a:t>
            </a:r>
            <a:endParaRPr>
              <a:solidFill>
                <a:srgbClr val="3D3D3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4" name="Google Shape;154;g12497f5f044_0_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05537" y="3137438"/>
            <a:ext cx="885825" cy="10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2497f5f044_0_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76512" y="3137438"/>
            <a:ext cx="885825" cy="10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g12497f5f044_0_17"/>
          <p:cNvPicPr preferRelativeResize="0"/>
          <p:nvPr/>
        </p:nvPicPr>
        <p:blipFill rotWithShape="1">
          <a:blip r:embed="rId5">
            <a:alphaModFix/>
          </a:blip>
          <a:srcRect r="7859"/>
          <a:stretch/>
        </p:blipFill>
        <p:spPr>
          <a:xfrm>
            <a:off x="5754112" y="3137438"/>
            <a:ext cx="841179" cy="109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g12497f5f044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487" y="3137438"/>
            <a:ext cx="821475" cy="10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12497f5f044_0_17"/>
          <p:cNvSpPr txBox="1"/>
          <p:nvPr/>
        </p:nvSpPr>
        <p:spPr>
          <a:xfrm>
            <a:off x="2812187" y="4263263"/>
            <a:ext cx="107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Angelina</a:t>
            </a:r>
            <a:endParaRPr/>
          </a:p>
        </p:txBody>
      </p:sp>
      <p:sp>
        <p:nvSpPr>
          <p:cNvPr id="159" name="Google Shape;159;g12497f5f044_0_17"/>
          <p:cNvSpPr txBox="1"/>
          <p:nvPr/>
        </p:nvSpPr>
        <p:spPr>
          <a:xfrm>
            <a:off x="3689825" y="4263263"/>
            <a:ext cx="107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Harshinie</a:t>
            </a:r>
            <a:endParaRPr/>
          </a:p>
        </p:txBody>
      </p:sp>
      <p:sp>
        <p:nvSpPr>
          <p:cNvPr id="160" name="Google Shape;160;g12497f5f044_0_17"/>
          <p:cNvSpPr txBox="1"/>
          <p:nvPr/>
        </p:nvSpPr>
        <p:spPr>
          <a:xfrm>
            <a:off x="4721962" y="4263263"/>
            <a:ext cx="107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Nathalie</a:t>
            </a:r>
            <a:endParaRPr/>
          </a:p>
        </p:txBody>
      </p:sp>
      <p:sp>
        <p:nvSpPr>
          <p:cNvPr id="161" name="Google Shape;161;g12497f5f044_0_17"/>
          <p:cNvSpPr txBox="1"/>
          <p:nvPr/>
        </p:nvSpPr>
        <p:spPr>
          <a:xfrm>
            <a:off x="5668962" y="4263263"/>
            <a:ext cx="107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rPr>
              <a:t>Ken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B15716-6405-4620-B91B-7743A46E57FF}"/>
              </a:ext>
            </a:extLst>
          </p:cNvPr>
          <p:cNvSpPr/>
          <p:nvPr/>
        </p:nvSpPr>
        <p:spPr>
          <a:xfrm>
            <a:off x="4857750" y="622121"/>
            <a:ext cx="3816350" cy="43528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365AB8-D3A0-45DB-A69F-2B61F39EC5C2}"/>
              </a:ext>
            </a:extLst>
          </p:cNvPr>
          <p:cNvSpPr/>
          <p:nvPr/>
        </p:nvSpPr>
        <p:spPr>
          <a:xfrm>
            <a:off x="1041400" y="647700"/>
            <a:ext cx="3816350" cy="4352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SG" dirty="0"/>
          </a:p>
        </p:txBody>
      </p:sp>
      <p:sp>
        <p:nvSpPr>
          <p:cNvPr id="166" name="Google Shape;166;p1"/>
          <p:cNvSpPr txBox="1"/>
          <p:nvPr/>
        </p:nvSpPr>
        <p:spPr>
          <a:xfrm>
            <a:off x="1113325" y="3474220"/>
            <a:ext cx="41832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Singapore PUB Water Quality: </a:t>
            </a:r>
            <a:r>
              <a:rPr lang="en-US" sz="1200" b="1" i="1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E.coli</a:t>
            </a:r>
            <a:r>
              <a:rPr lang="en-US" sz="12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Monitoring standards</a:t>
            </a:r>
            <a:endParaRPr sz="1200" b="1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1"/>
          <p:cNvSpPr txBox="1">
            <a:spLocks noGrp="1"/>
          </p:cNvSpPr>
          <p:nvPr>
            <p:ph type="body" idx="1"/>
          </p:nvPr>
        </p:nvSpPr>
        <p:spPr>
          <a:xfrm>
            <a:off x="1207050" y="3931686"/>
            <a:ext cx="36507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100"/>
              <a:buFont typeface="Arial"/>
              <a:buNone/>
            </a:pPr>
            <a:r>
              <a:rPr lang="en-US" sz="11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Drinking water standards</a:t>
            </a:r>
            <a:r>
              <a:rPr lang="en-US" sz="11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set out under EPH regulations were </a:t>
            </a:r>
            <a:r>
              <a:rPr lang="en-US" sz="11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based on WHO guidelines </a:t>
            </a: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for drinking-water Quality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5562" y="897819"/>
            <a:ext cx="2906225" cy="254567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"/>
          <p:cNvSpPr txBox="1"/>
          <p:nvPr/>
        </p:nvSpPr>
        <p:spPr>
          <a:xfrm>
            <a:off x="1139725" y="4433866"/>
            <a:ext cx="41304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100"/>
              <a:buFont typeface="Arial"/>
              <a:buNone/>
            </a:pPr>
            <a:r>
              <a:rPr lang="en-US" b="1" i="1" u="none" strike="noStrike" cap="none" dirty="0">
                <a:solidFill>
                  <a:srgbClr val="0070C0"/>
                </a:solidFill>
              </a:rPr>
              <a:t>E. </a:t>
            </a:r>
            <a:r>
              <a:rPr lang="en-US" b="1" i="1" u="none" strike="noStrike" cap="none" dirty="0" smtClean="0">
                <a:solidFill>
                  <a:srgbClr val="0070C0"/>
                </a:solidFill>
              </a:rPr>
              <a:t>coli</a:t>
            </a:r>
            <a:r>
              <a:rPr lang="en-US" b="1" i="0" u="none" strike="noStrike" cap="none" dirty="0" smtClean="0">
                <a:solidFill>
                  <a:srgbClr val="0070C0"/>
                </a:solidFill>
              </a:rPr>
              <a:t> </a:t>
            </a:r>
            <a:r>
              <a:rPr lang="en-US" b="1" i="0" u="none" strike="noStrike" cap="none" dirty="0">
                <a:solidFill>
                  <a:srgbClr val="0070C0"/>
                </a:solidFill>
              </a:rPr>
              <a:t>detection = &lt;1 of C</a:t>
            </a:r>
            <a:r>
              <a:rPr lang="en-US" b="1" dirty="0">
                <a:solidFill>
                  <a:srgbClr val="0070C0"/>
                </a:solidFill>
              </a:rPr>
              <a:t>FU</a:t>
            </a:r>
            <a:r>
              <a:rPr lang="en-US" b="1" i="0" u="none" strike="noStrike" cap="none" dirty="0">
                <a:solidFill>
                  <a:srgbClr val="0070C0"/>
                </a:solidFill>
              </a:rPr>
              <a:t> per 100ml </a:t>
            </a:r>
            <a:endParaRPr i="0" u="none" strike="noStrike" cap="none" dirty="0">
              <a:solidFill>
                <a:schemeClr val="dk1"/>
              </a:solidFill>
            </a:endParaRPr>
          </a:p>
        </p:txBody>
      </p:sp>
      <p:pic>
        <p:nvPicPr>
          <p:cNvPr id="170" name="Google Shape;17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2775" y="897819"/>
            <a:ext cx="2793776" cy="63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"/>
          <p:cNvSpPr txBox="1"/>
          <p:nvPr/>
        </p:nvSpPr>
        <p:spPr>
          <a:xfrm>
            <a:off x="4956664" y="1710118"/>
            <a:ext cx="3645512" cy="225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 dirty="0">
                <a:solidFill>
                  <a:schemeClr val="dk1"/>
                </a:solidFill>
              </a:rPr>
              <a:t>Environmental Public Health</a:t>
            </a:r>
            <a:r>
              <a:rPr lang="en-US" sz="1300" dirty="0">
                <a:solidFill>
                  <a:schemeClr val="dk1"/>
                </a:solidFill>
              </a:rPr>
              <a:t> (Cooling Towers And Water Fountains) </a:t>
            </a:r>
            <a:r>
              <a:rPr lang="en-US" sz="1300" b="1" dirty="0">
                <a:solidFill>
                  <a:schemeClr val="dk1"/>
                </a:solidFill>
              </a:rPr>
              <a:t>Regulations 2001</a:t>
            </a:r>
            <a:endParaRPr sz="1300" b="1" dirty="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US" sz="1300" dirty="0">
                <a:solidFill>
                  <a:srgbClr val="FFC000"/>
                </a:solidFill>
              </a:rPr>
              <a:t>a standard plate count that does not exceed 100,000 colony-forming units per milliliter</a:t>
            </a:r>
            <a:endParaRPr sz="1300" dirty="0">
              <a:solidFill>
                <a:srgbClr val="FFC000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US" sz="1300" dirty="0">
                <a:solidFill>
                  <a:srgbClr val="FFC000"/>
                </a:solidFill>
              </a:rPr>
              <a:t>a legionella bacteria count that </a:t>
            </a:r>
            <a:r>
              <a:rPr lang="en-US" sz="1300" b="1" dirty="0">
                <a:solidFill>
                  <a:srgbClr val="FFC000"/>
                </a:solidFill>
              </a:rPr>
              <a:t>does not exceed 10 colony-forming units per milliliter</a:t>
            </a:r>
            <a:endParaRPr sz="1300" dirty="0">
              <a:solidFill>
                <a:srgbClr val="FFC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4906913" y="4433866"/>
            <a:ext cx="41304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100"/>
              <a:buFont typeface="Arial"/>
              <a:buNone/>
            </a:pPr>
            <a:r>
              <a:rPr lang="en-US" b="1" i="1" dirty="0">
                <a:solidFill>
                  <a:srgbClr val="0070C0"/>
                </a:solidFill>
              </a:rPr>
              <a:t>Legionella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i="0" u="none" strike="noStrike" cap="none" dirty="0">
                <a:solidFill>
                  <a:srgbClr val="0070C0"/>
                </a:solidFill>
              </a:rPr>
              <a:t>detection = &lt;10 of </a:t>
            </a:r>
            <a:r>
              <a:rPr lang="en-US" b="1" dirty="0">
                <a:solidFill>
                  <a:srgbClr val="0070C0"/>
                </a:solidFill>
              </a:rPr>
              <a:t>CFU</a:t>
            </a:r>
            <a:r>
              <a:rPr lang="en-US" b="1" i="0" u="none" strike="noStrike" cap="none" dirty="0">
                <a:solidFill>
                  <a:srgbClr val="0070C0"/>
                </a:solidFill>
              </a:rPr>
              <a:t> per</a:t>
            </a:r>
            <a:r>
              <a:rPr lang="en-US" b="1" dirty="0">
                <a:solidFill>
                  <a:srgbClr val="0070C0"/>
                </a:solidFill>
              </a:rPr>
              <a:t> 1</a:t>
            </a:r>
            <a:r>
              <a:rPr lang="en-US" b="1" i="0" u="none" strike="noStrike" cap="none" dirty="0">
                <a:solidFill>
                  <a:srgbClr val="0070C0"/>
                </a:solidFill>
              </a:rPr>
              <a:t>ml </a:t>
            </a:r>
            <a:endParaRPr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173" name="Google Shape;173;p1"/>
          <p:cNvSpPr txBox="1">
            <a:spLocks noGrp="1"/>
          </p:cNvSpPr>
          <p:nvPr>
            <p:ph type="title"/>
          </p:nvPr>
        </p:nvSpPr>
        <p:spPr>
          <a:xfrm>
            <a:off x="2652925" y="142935"/>
            <a:ext cx="4035976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800"/>
              <a:buFont typeface="Open Sans"/>
              <a:buNone/>
            </a:pPr>
            <a:r>
              <a:rPr lang="en-US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Bacterial Acceptance Criteria </a:t>
            </a:r>
            <a:endParaRPr u="sng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E3A92A-3970-414D-86F6-7EEE259B72EF}"/>
              </a:ext>
            </a:extLst>
          </p:cNvPr>
          <p:cNvSpPr/>
          <p:nvPr/>
        </p:nvSpPr>
        <p:spPr>
          <a:xfrm>
            <a:off x="1041401" y="762000"/>
            <a:ext cx="6299926" cy="21556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0089" y="964626"/>
            <a:ext cx="1785656" cy="176861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0" name="Google Shape;180;p2"/>
          <p:cNvSpPr txBox="1"/>
          <p:nvPr/>
        </p:nvSpPr>
        <p:spPr>
          <a:xfrm>
            <a:off x="5093850" y="-914891"/>
            <a:ext cx="3520147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000"/>
              <a:buFont typeface="Open Sans"/>
              <a:buNone/>
            </a:pPr>
            <a:endParaRPr sz="10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title"/>
          </p:nvPr>
        </p:nvSpPr>
        <p:spPr>
          <a:xfrm>
            <a:off x="827584" y="188191"/>
            <a:ext cx="7402293" cy="442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800"/>
              <a:buFont typeface="Open Sans"/>
              <a:buNone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Conventional method of detection: Water specimen type </a:t>
            </a:r>
            <a:endParaRPr u="sng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 txBox="1"/>
          <p:nvPr/>
        </p:nvSpPr>
        <p:spPr>
          <a:xfrm>
            <a:off x="1351476" y="3201424"/>
            <a:ext cx="37398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 filtration method: (Common)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sample collected ~100ml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 ≤0.22µm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Place membrane in between locking ring (a)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Supported with vacuum pump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Membrane filter extracted for culture in petri dish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Preparation of appropriate (specific) media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 growth of 24-48 hours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Visual detection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5754" y="964630"/>
            <a:ext cx="942166" cy="17697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4" name="Google Shape;18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7920" y="964630"/>
            <a:ext cx="863641" cy="176975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5" name="Google Shape;185;p2"/>
          <p:cNvSpPr txBox="1"/>
          <p:nvPr/>
        </p:nvSpPr>
        <p:spPr>
          <a:xfrm>
            <a:off x="2975743" y="964625"/>
            <a:ext cx="318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endParaRPr sz="105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"/>
          <p:cNvSpPr txBox="1"/>
          <p:nvPr/>
        </p:nvSpPr>
        <p:spPr>
          <a:xfrm>
            <a:off x="3917920" y="964625"/>
            <a:ext cx="318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b)</a:t>
            </a:r>
            <a:endParaRPr sz="105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4890175" y="1660165"/>
            <a:ext cx="610200" cy="383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4175" y="964625"/>
            <a:ext cx="1660299" cy="165964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"/>
          <p:cNvSpPr txBox="1"/>
          <p:nvPr/>
        </p:nvSpPr>
        <p:spPr>
          <a:xfrm>
            <a:off x="5652185" y="2624273"/>
            <a:ext cx="146139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dirty="0" smtClean="0">
                <a:solidFill>
                  <a:schemeClr val="dk1"/>
                </a:solidFill>
              </a:rPr>
              <a:t>Bacteria Culture </a:t>
            </a:r>
            <a:endParaRPr sz="1200" b="1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14" name="Google Shape;189;p2"/>
          <p:cNvSpPr txBox="1"/>
          <p:nvPr/>
        </p:nvSpPr>
        <p:spPr>
          <a:xfrm>
            <a:off x="5243676" y="3584940"/>
            <a:ext cx="373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dirty="0">
                <a:solidFill>
                  <a:schemeClr val="dk1"/>
                </a:solidFill>
              </a:rPr>
              <a:t>Not all strain are cultural with media</a:t>
            </a:r>
            <a:endParaRPr sz="12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dk1"/>
                </a:solidFill>
              </a:rPr>
              <a:t>Sample processing and detection time is long</a:t>
            </a:r>
            <a:endParaRPr sz="1200" b="1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2C974C-8D6C-4155-8872-5A2B148A04E9}"/>
              </a:ext>
            </a:extLst>
          </p:cNvPr>
          <p:cNvSpPr/>
          <p:nvPr/>
        </p:nvSpPr>
        <p:spPr>
          <a:xfrm>
            <a:off x="712334" y="2370017"/>
            <a:ext cx="4148400" cy="2582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4" name="Google Shape;194;g121d50ffbdc_0_28"/>
          <p:cNvSpPr txBox="1">
            <a:spLocks noGrp="1"/>
          </p:cNvSpPr>
          <p:nvPr>
            <p:ph type="title"/>
          </p:nvPr>
        </p:nvSpPr>
        <p:spPr>
          <a:xfrm>
            <a:off x="827584" y="188191"/>
            <a:ext cx="74022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800"/>
              <a:buFont typeface="Open Sans"/>
              <a:buNone/>
            </a:pPr>
            <a:r>
              <a:rPr lang="en-US" u="sng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Biofilm Swab: Commercially Available kit </a:t>
            </a:r>
            <a:endParaRPr u="sng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21d50ffbdc_0_28"/>
          <p:cNvSpPr txBox="1"/>
          <p:nvPr/>
        </p:nvSpPr>
        <p:spPr>
          <a:xfrm>
            <a:off x="866786" y="617421"/>
            <a:ext cx="612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</a:rPr>
              <a:t>Lovibond® Water Testing</a:t>
            </a:r>
            <a:r>
              <a:rPr lang="en-US" sz="1400" i="0" u="none" strike="noStrike" cap="none">
                <a:solidFill>
                  <a:srgbClr val="000000"/>
                </a:solidFill>
              </a:rPr>
              <a:t> , Swab (Single) Legionella Test™ Kit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96" name="Google Shape;196;g121d50ffbdc_0_28"/>
          <p:cNvSpPr txBox="1"/>
          <p:nvPr/>
        </p:nvSpPr>
        <p:spPr>
          <a:xfrm>
            <a:off x="4951900" y="2440242"/>
            <a:ext cx="3867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kit is designed to test for Legionella </a:t>
            </a: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surfaces and biofilms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risk areas identified by CDC* such as: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Domestic and industrial hot and cold water systems. 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-"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Cooling towers and water tanks. 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g121d50ffbdc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7875" y="3743342"/>
            <a:ext cx="1955650" cy="87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121d50ffbdc_0_28"/>
          <p:cNvSpPr txBox="1"/>
          <p:nvPr/>
        </p:nvSpPr>
        <p:spPr>
          <a:xfrm>
            <a:off x="873136" y="2370017"/>
            <a:ext cx="3917963" cy="2585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</a:rPr>
              <a:t>Protocol: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20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Similar to an ART kit, after swabbing a minimum area of 10cm2, the swab  is inserted into a recovery buffer vial.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small amount of sample is released onto the test strip 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Results after 25 minutes 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</a:pPr>
            <a:r>
              <a:rPr lang="en-US" sz="1200" b="1" i="0" u="none" strike="noStrike" cap="none" dirty="0">
                <a:solidFill>
                  <a:srgbClr val="000000"/>
                </a:solidFill>
              </a:rPr>
              <a:t>Two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strike="noStrike" cap="none" dirty="0">
                <a:solidFill>
                  <a:srgbClr val="FF0000"/>
                </a:solidFill>
              </a:rPr>
              <a:t>RED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lines across the result window indicate presence of </a:t>
            </a:r>
            <a:r>
              <a:rPr lang="en-US" sz="1200" b="1" i="1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Legionella Pneumophila </a:t>
            </a:r>
            <a:r>
              <a:rPr lang="en-US" sz="1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serogroup 1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dirty="0"/>
              <a:t>Limit of Detection </a:t>
            </a:r>
          </a:p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</a:pPr>
            <a:r>
              <a:rPr lang="en-US" sz="1200" dirty="0"/>
              <a:t>200 CFU/l/ Swabbed area</a:t>
            </a:r>
          </a:p>
        </p:txBody>
      </p:sp>
      <p:sp>
        <p:nvSpPr>
          <p:cNvPr id="199" name="Google Shape;199;g121d50ffbdc_0_28"/>
          <p:cNvSpPr txBox="1"/>
          <p:nvPr/>
        </p:nvSpPr>
        <p:spPr>
          <a:xfrm>
            <a:off x="4951900" y="4497000"/>
            <a:ext cx="4148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Lovibond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® Legionella </a:t>
            </a:r>
            <a:r>
              <a:rPr lang="en-US" sz="1000" b="0" i="0" u="none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TestTM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has been shown to p</a:t>
            </a:r>
            <a:r>
              <a:rPr lang="en-US" sz="1000" b="0" i="0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roduce weak positive results with other </a:t>
            </a:r>
            <a:r>
              <a:rPr lang="en-US" sz="1000" b="0" i="1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legionella </a:t>
            </a:r>
            <a:r>
              <a:rPr lang="en-US" sz="1000" b="0" i="1" u="sng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pneumophila</a:t>
            </a:r>
            <a:r>
              <a:rPr lang="en-US" sz="1000" b="0" i="1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00" b="0" i="0" u="sng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serogroups</a:t>
            </a:r>
            <a:r>
              <a:rPr lang="en-US" sz="1000" b="0" i="0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at the </a:t>
            </a:r>
            <a:r>
              <a:rPr lang="en-US" sz="1000" b="0" i="0" u="sng" strike="noStrike" cap="none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cfu</a:t>
            </a:r>
            <a:r>
              <a:rPr lang="en-US" sz="1000" b="0" i="0" u="sng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/mL 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stated in the above table.</a:t>
            </a:r>
            <a:endParaRPr sz="1000" b="0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0" name="Google Shape;200;g121d50ffbdc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8575" y="951879"/>
            <a:ext cx="6893650" cy="1167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D1B0715-1F31-4E81-A8CC-41B60163CB0D}"/>
              </a:ext>
            </a:extLst>
          </p:cNvPr>
          <p:cNvSpPr/>
          <p:nvPr/>
        </p:nvSpPr>
        <p:spPr>
          <a:xfrm>
            <a:off x="731469" y="1295608"/>
            <a:ext cx="5381400" cy="8887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8903A4-FF50-4A59-BDAE-ECCC32CE053B}"/>
              </a:ext>
            </a:extLst>
          </p:cNvPr>
          <p:cNvSpPr/>
          <p:nvPr/>
        </p:nvSpPr>
        <p:spPr>
          <a:xfrm>
            <a:off x="731469" y="555528"/>
            <a:ext cx="5381400" cy="7400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34A10F-327C-4534-B696-8F9696AAD1FC}"/>
              </a:ext>
            </a:extLst>
          </p:cNvPr>
          <p:cNvSpPr/>
          <p:nvPr/>
        </p:nvSpPr>
        <p:spPr>
          <a:xfrm>
            <a:off x="731469" y="3959180"/>
            <a:ext cx="5381400" cy="1071195"/>
          </a:xfrm>
          <a:prstGeom prst="rect">
            <a:avLst/>
          </a:prstGeom>
          <a:solidFill>
            <a:srgbClr val="FCFCD4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07D073-A530-4233-9C57-E7AD585DC314}"/>
              </a:ext>
            </a:extLst>
          </p:cNvPr>
          <p:cNvSpPr/>
          <p:nvPr/>
        </p:nvSpPr>
        <p:spPr>
          <a:xfrm>
            <a:off x="731469" y="2184399"/>
            <a:ext cx="5381400" cy="17747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6" name="Google Shape;206;p3"/>
          <p:cNvSpPr/>
          <p:nvPr/>
        </p:nvSpPr>
        <p:spPr>
          <a:xfrm>
            <a:off x="6156176" y="555527"/>
            <a:ext cx="2878917" cy="4464496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"/>
          <p:cNvSpPr txBox="1"/>
          <p:nvPr/>
        </p:nvSpPr>
        <p:spPr>
          <a:xfrm>
            <a:off x="5093850" y="-914891"/>
            <a:ext cx="3520147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ts val="1000"/>
              <a:buFont typeface="Open Sans"/>
              <a:buNone/>
            </a:pPr>
            <a:endParaRPr sz="10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818849" y="113125"/>
            <a:ext cx="7986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87"/>
              </a:buClr>
              <a:buSzPct val="90000"/>
              <a:buFont typeface="Open Sans"/>
              <a:buNone/>
            </a:pPr>
            <a:r>
              <a:rPr lang="en-US" u="sng" dirty="0">
                <a:latin typeface="Arial"/>
                <a:ea typeface="Arial"/>
                <a:cs typeface="Arial"/>
                <a:sym typeface="Arial"/>
              </a:rPr>
              <a:t>Conventional method of detection : Air sampling Bioaerosol</a:t>
            </a:r>
            <a:endParaRPr u="sng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"/>
          <p:cNvSpPr txBox="1"/>
          <p:nvPr/>
        </p:nvSpPr>
        <p:spPr>
          <a:xfrm>
            <a:off x="655497" y="555527"/>
            <a:ext cx="53814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200" b="1" i="0" u="none" strike="noStrike" cap="none" dirty="0">
                <a:solidFill>
                  <a:schemeClr val="dk1"/>
                </a:solidFill>
              </a:rPr>
              <a:t>Filtration and filter-based samplers</a:t>
            </a:r>
            <a:endParaRPr sz="1200" b="1" i="0" u="none" strike="noStrike" cap="none" dirty="0">
              <a:solidFill>
                <a:srgbClr val="000000"/>
              </a:solidFill>
            </a:endParaRPr>
          </a:p>
          <a:p>
            <a:pPr marL="8001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Collection of airborne particles on filter with or without the help of vacuum pump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200" b="1" i="0" u="none" strike="noStrike" cap="none" dirty="0">
                <a:solidFill>
                  <a:schemeClr val="dk1"/>
                </a:solidFill>
              </a:rPr>
              <a:t>Impaction based samplers</a:t>
            </a:r>
            <a:endParaRPr sz="1200" b="1" i="0" u="none" strike="noStrike" cap="none" dirty="0">
              <a:solidFill>
                <a:schemeClr val="dk1"/>
              </a:solidFill>
            </a:endParaRPr>
          </a:p>
          <a:p>
            <a:pPr marL="8001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usage of inertia of particles’ aerodynamics onto impaction surface with the help of vacuum pump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Agar-based impactors (onto agar plates etc.)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200" b="1" i="0" u="none" strike="noStrike" cap="none" dirty="0">
                <a:solidFill>
                  <a:schemeClr val="dk1"/>
                </a:solidFill>
              </a:rPr>
              <a:t>Liquid based sampler</a:t>
            </a:r>
            <a:endParaRPr sz="1200" b="1" i="0" u="none" strike="noStrike" cap="none" dirty="0">
              <a:solidFill>
                <a:srgbClr val="000000"/>
              </a:solidFill>
            </a:endParaRPr>
          </a:p>
          <a:p>
            <a:pPr marL="8001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Similar to impactors; inertia is used to deposit them into a liquid collection medium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AGI (All-glass impingers); d50 of 0.3 um; but water evaporates 90mins 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liquid-based swirling air sampler; impingers with centrifugal force (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Biosampler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SKC inc.)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Cyclones type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(wetted-wall cyclone collection; 100 to 1000 L/min to suspend particles)</a:t>
            </a:r>
            <a:r>
              <a:rPr lang="en-US" sz="12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2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200" b="1" i="0" u="none" strike="noStrike" cap="none" dirty="0">
                <a:solidFill>
                  <a:schemeClr val="dk1"/>
                </a:solidFill>
              </a:rPr>
              <a:t>Electrostatic collector or precipitator (ESP)</a:t>
            </a:r>
            <a:endParaRPr sz="1200" b="1" i="0" u="none" strike="noStrike" cap="none" dirty="0">
              <a:solidFill>
                <a:srgbClr val="000000"/>
              </a:solidFill>
            </a:endParaRPr>
          </a:p>
          <a:p>
            <a:pPr marL="8001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Particle drawn was imparted an electrostatic charge and deposited onto a collection medium by electrostatic attraction or repulsion. *Less microorganism damage*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7095" y="658873"/>
            <a:ext cx="1173384" cy="172282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"/>
          <p:cNvSpPr txBox="1"/>
          <p:nvPr/>
        </p:nvSpPr>
        <p:spPr>
          <a:xfrm>
            <a:off x="6881337" y="2408846"/>
            <a:ext cx="1830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Agar-based impactor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Microbial Monitor: BioCapt® Single-Use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2148" y="956373"/>
            <a:ext cx="1629561" cy="1418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8744" y="3300631"/>
            <a:ext cx="535459" cy="136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" descr="SKC BioSampler | Air-Met Scientific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47656" y="3249578"/>
            <a:ext cx="1419206" cy="141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"/>
          <p:cNvSpPr txBox="1"/>
          <p:nvPr/>
        </p:nvSpPr>
        <p:spPr>
          <a:xfrm>
            <a:off x="6754965" y="4705535"/>
            <a:ext cx="64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AGI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"/>
          <p:cNvSpPr txBox="1"/>
          <p:nvPr/>
        </p:nvSpPr>
        <p:spPr>
          <a:xfrm>
            <a:off x="7688090" y="4705535"/>
            <a:ext cx="1297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Biosampler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DFC78B4-FB89-4C02-A898-F04B9E12C1B5}"/>
              </a:ext>
            </a:extLst>
          </p:cNvPr>
          <p:cNvSpPr/>
          <p:nvPr/>
        </p:nvSpPr>
        <p:spPr>
          <a:xfrm>
            <a:off x="698522" y="511234"/>
            <a:ext cx="8337973" cy="3932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88570D-88B8-4E80-9A5D-60E71CC69FE5}"/>
              </a:ext>
            </a:extLst>
          </p:cNvPr>
          <p:cNvSpPr/>
          <p:nvPr/>
        </p:nvSpPr>
        <p:spPr>
          <a:xfrm>
            <a:off x="747912" y="560251"/>
            <a:ext cx="3377086" cy="20835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4AD28A-EE6F-46C9-B2B1-6072852DB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75" y="801682"/>
            <a:ext cx="2461989" cy="116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0AB7DCDC-DE14-4554-A47C-9EEC7E016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5" y="2775067"/>
            <a:ext cx="867748" cy="156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BDCFD0-5947-45C3-91B8-FA324F2EBEAF}"/>
              </a:ext>
            </a:extLst>
          </p:cNvPr>
          <p:cNvSpPr txBox="1"/>
          <p:nvPr/>
        </p:nvSpPr>
        <p:spPr>
          <a:xfrm>
            <a:off x="1714256" y="2755247"/>
            <a:ext cx="244622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/>
              <a:t>Product 2</a:t>
            </a:r>
            <a:r>
              <a:rPr lang="en-US" sz="1100" b="1" dirty="0"/>
              <a:t>: Portable Dry cyclonic Air Sampler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Concentrated sample compatible with any downstream analysis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Light &amp; Compact for indoor &amp; Outdoor use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dirty="0"/>
              <a:t>High efficiency with up to 8 hours of autonomy</a:t>
            </a:r>
            <a:endParaRPr lang="en-SG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AF0738-393C-4208-87C2-3CEA34E06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451" y="917786"/>
            <a:ext cx="2971218" cy="33843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AFB3BA-5411-4498-A951-6558A53D0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958" y="884710"/>
            <a:ext cx="1628775" cy="34174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592E37-9B89-4877-A2A3-A3AE4E42723A}"/>
              </a:ext>
            </a:extLst>
          </p:cNvPr>
          <p:cNvSpPr txBox="1"/>
          <p:nvPr/>
        </p:nvSpPr>
        <p:spPr>
          <a:xfrm>
            <a:off x="879320" y="2018567"/>
            <a:ext cx="323123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Coriolis® patented technology: based on a </a:t>
            </a:r>
            <a:r>
              <a:rPr lang="en-US" sz="1100" b="1" dirty="0"/>
              <a:t>cyclone type operation</a:t>
            </a:r>
            <a:r>
              <a:rPr lang="en-US" sz="1100" dirty="0"/>
              <a:t>, it concentrates airborne biological particles into a liquid sample.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65D59CA-7D0A-4644-AB8C-96F4B0B7A705}"/>
              </a:ext>
            </a:extLst>
          </p:cNvPr>
          <p:cNvSpPr txBox="1">
            <a:spLocks/>
          </p:cNvSpPr>
          <p:nvPr/>
        </p:nvSpPr>
        <p:spPr>
          <a:xfrm>
            <a:off x="879320" y="568243"/>
            <a:ext cx="3114270" cy="442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sz="1200" u="sng" dirty="0">
                <a:solidFill>
                  <a:schemeClr val="tx1"/>
                </a:solidFill>
                <a:latin typeface="+mn-lt"/>
              </a:rPr>
              <a:t>Product 1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Bertin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Coriolis-air sampler</a:t>
            </a:r>
            <a:endParaRPr lang="en-SG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ED2669D-9B15-4A9E-A480-45275449AF4F}"/>
              </a:ext>
            </a:extLst>
          </p:cNvPr>
          <p:cNvSpPr txBox="1">
            <a:spLocks/>
          </p:cNvSpPr>
          <p:nvPr/>
        </p:nvSpPr>
        <p:spPr>
          <a:xfrm>
            <a:off x="1367621" y="133182"/>
            <a:ext cx="7085521" cy="4424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US" sz="1600" dirty="0">
                <a:solidFill>
                  <a:srgbClr val="0070C0"/>
                </a:solidFill>
                <a:latin typeface="+mn-lt"/>
              </a:rPr>
              <a:t>Commercially Available Air Sampling Device: Liquid impactor</a:t>
            </a:r>
            <a:endParaRPr lang="en-SG" sz="1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2955BF-1F23-4920-B226-4AF8AD79EC78}"/>
              </a:ext>
            </a:extLst>
          </p:cNvPr>
          <p:cNvSpPr txBox="1"/>
          <p:nvPr/>
        </p:nvSpPr>
        <p:spPr>
          <a:xfrm>
            <a:off x="4930114" y="541796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u="sng" dirty="0"/>
              <a:t>Portable Dry cyclonic Air Sampler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60376D-6D41-4B0E-9BDC-4BF6008CB547}"/>
              </a:ext>
            </a:extLst>
          </p:cNvPr>
          <p:cNvSpPr txBox="1"/>
          <p:nvPr/>
        </p:nvSpPr>
        <p:spPr>
          <a:xfrm>
            <a:off x="1863796" y="4505004"/>
            <a:ext cx="600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Develop a simplified handheld/ portable device with cyclonic technology?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Coupled it with a color-changing detection assay for on-site testing? </a:t>
            </a:r>
          </a:p>
        </p:txBody>
      </p:sp>
    </p:spTree>
    <p:extLst>
      <p:ext uri="{BB962C8B-B14F-4D97-AF65-F5344CB8AC3E}">
        <p14:creationId xmlns:p14="http://schemas.microsoft.com/office/powerpoint/2010/main" val="26700694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0145B-7E64-4ADD-9797-913A3921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493" y="161214"/>
            <a:ext cx="5937265" cy="43204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Portable Device for Aerosol Sample </a:t>
            </a:r>
            <a:endParaRPr lang="en-SG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6F90E0-3BE9-482B-9E3D-2501EB3778A9}"/>
              </a:ext>
            </a:extLst>
          </p:cNvPr>
          <p:cNvSpPr txBox="1"/>
          <p:nvPr/>
        </p:nvSpPr>
        <p:spPr>
          <a:xfrm>
            <a:off x="3752654" y="953607"/>
            <a:ext cx="5049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Module 1</a:t>
            </a:r>
            <a:r>
              <a:rPr lang="en-US" sz="1200" dirty="0"/>
              <a:t>: (1) </a:t>
            </a:r>
            <a:r>
              <a:rPr lang="en-US" sz="1200" b="1" dirty="0"/>
              <a:t>Air inlet adaptor</a:t>
            </a:r>
            <a:r>
              <a:rPr lang="en-US" sz="1200" dirty="0"/>
              <a:t> with spiral groove for screw cap tube (3D designed)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Module 2</a:t>
            </a:r>
            <a:r>
              <a:rPr lang="en-US" sz="1200" b="1" dirty="0">
                <a:sym typeface="Wingdings" panose="05000000000000000000" pitchFamily="2" charset="2"/>
              </a:rPr>
              <a:t>: </a:t>
            </a:r>
            <a:r>
              <a:rPr lang="en-US" sz="1200" dirty="0">
                <a:sym typeface="Wingdings" panose="05000000000000000000" pitchFamily="2" charset="2"/>
              </a:rPr>
              <a:t>(1)</a:t>
            </a:r>
            <a:r>
              <a:rPr lang="en-US" sz="1200" dirty="0"/>
              <a:t> </a:t>
            </a:r>
            <a:r>
              <a:rPr lang="en-US" sz="1200" b="1" dirty="0"/>
              <a:t>Screw cap tube</a:t>
            </a:r>
            <a:r>
              <a:rPr lang="en-US" sz="1200" dirty="0"/>
              <a:t>: 50 mL/ 5mL/ 1.5mL etc.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Liquid collection medium for lysis &amp; nucleic acid extraction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Module 3</a:t>
            </a:r>
            <a:r>
              <a:rPr lang="en-US" sz="1200" dirty="0"/>
              <a:t>: </a:t>
            </a:r>
            <a:r>
              <a:rPr lang="en-US" sz="1200" b="1" dirty="0"/>
              <a:t>Vacuum pump unit </a:t>
            </a:r>
            <a:r>
              <a:rPr lang="en-US" sz="1200" dirty="0"/>
              <a:t>with battery casing (Similar blueprint of pipette gun/ controller?)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Module 4</a:t>
            </a:r>
            <a:r>
              <a:rPr lang="en-US" sz="1200" dirty="0"/>
              <a:t>: </a:t>
            </a:r>
            <a:r>
              <a:rPr lang="en-US" sz="1200" b="1" dirty="0"/>
              <a:t>Simple display and setting </a:t>
            </a:r>
            <a:r>
              <a:rPr lang="en-US" sz="1200" dirty="0"/>
              <a:t>(Duration, Flow Rate, Battery etc.)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/>
              <a:t>Module 5</a:t>
            </a:r>
            <a:r>
              <a:rPr lang="en-US" sz="1200" dirty="0"/>
              <a:t>: (2) Attachment slot for filter membrane for entrapment instead of cyclone; </a:t>
            </a:r>
            <a:r>
              <a:rPr lang="en-US" sz="1200" i="1" dirty="0"/>
              <a:t>filter paper removed for lysis and nucleic acid extraction.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u="sng" dirty="0"/>
              <a:t>Overall Casing for module 3 &amp; 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u="sng" dirty="0"/>
              <a:t>Module 5 could be remodified for water sampling device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91FE2-BA92-4DE0-93AD-FF2172495683}"/>
              </a:ext>
            </a:extLst>
          </p:cNvPr>
          <p:cNvSpPr/>
          <p:nvPr/>
        </p:nvSpPr>
        <p:spPr>
          <a:xfrm>
            <a:off x="1345225" y="2256839"/>
            <a:ext cx="1656184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600" dirty="0">
              <a:solidFill>
                <a:schemeClr val="tx1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613FA5D-C6DD-4962-8A06-FBBD61EF5B82}"/>
              </a:ext>
            </a:extLst>
          </p:cNvPr>
          <p:cNvSpPr/>
          <p:nvPr/>
        </p:nvSpPr>
        <p:spPr>
          <a:xfrm rot="10800000">
            <a:off x="1487726" y="3191999"/>
            <a:ext cx="1368153" cy="86503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8A2FA5-B3B8-45A0-A6C4-9207BF95FB2A}"/>
              </a:ext>
            </a:extLst>
          </p:cNvPr>
          <p:cNvSpPr/>
          <p:nvPr/>
        </p:nvSpPr>
        <p:spPr>
          <a:xfrm>
            <a:off x="1487727" y="2976884"/>
            <a:ext cx="1368153" cy="215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9BAFC-6B71-4E70-AAF0-A93ED37954A5}"/>
              </a:ext>
            </a:extLst>
          </p:cNvPr>
          <p:cNvSpPr txBox="1"/>
          <p:nvPr/>
        </p:nvSpPr>
        <p:spPr>
          <a:xfrm>
            <a:off x="1523730" y="300819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2.Screw cap tube</a:t>
            </a:r>
            <a:endParaRPr lang="en-SG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FDC1A6-B574-4BDC-A850-C0ABE4651F18}"/>
              </a:ext>
            </a:extLst>
          </p:cNvPr>
          <p:cNvSpPr/>
          <p:nvPr/>
        </p:nvSpPr>
        <p:spPr>
          <a:xfrm>
            <a:off x="881702" y="4129047"/>
            <a:ext cx="2304523" cy="792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90844-80F1-4654-8659-913947E817A2}"/>
              </a:ext>
            </a:extLst>
          </p:cNvPr>
          <p:cNvSpPr txBox="1"/>
          <p:nvPr/>
        </p:nvSpPr>
        <p:spPr>
          <a:xfrm>
            <a:off x="1165333" y="4263481"/>
            <a:ext cx="2020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3. Vacuum Pump unit with Battery casing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68A854-BE78-49DA-8DED-2D2972556AD2}"/>
              </a:ext>
            </a:extLst>
          </p:cNvPr>
          <p:cNvSpPr/>
          <p:nvPr/>
        </p:nvSpPr>
        <p:spPr>
          <a:xfrm>
            <a:off x="881702" y="1278986"/>
            <a:ext cx="423664" cy="28500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A60B77-3D38-4E37-89E0-3D2E34E362FB}"/>
              </a:ext>
            </a:extLst>
          </p:cNvPr>
          <p:cNvSpPr/>
          <p:nvPr/>
        </p:nvSpPr>
        <p:spPr>
          <a:xfrm>
            <a:off x="1241741" y="1278986"/>
            <a:ext cx="1759667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93B0F9-BBF8-4B27-9ADD-1157BA397EE7}"/>
              </a:ext>
            </a:extLst>
          </p:cNvPr>
          <p:cNvSpPr/>
          <p:nvPr/>
        </p:nvSpPr>
        <p:spPr>
          <a:xfrm>
            <a:off x="1993971" y="1927057"/>
            <a:ext cx="288032" cy="3537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AF634E-9E29-4A99-9317-8E33202FFFED}"/>
              </a:ext>
            </a:extLst>
          </p:cNvPr>
          <p:cNvSpPr/>
          <p:nvPr/>
        </p:nvSpPr>
        <p:spPr>
          <a:xfrm>
            <a:off x="1305366" y="1392743"/>
            <a:ext cx="1592560" cy="35379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0AB67B-FE68-49E7-9DA7-B8F5AC1132CC}"/>
              </a:ext>
            </a:extLst>
          </p:cNvPr>
          <p:cNvSpPr txBox="1"/>
          <p:nvPr/>
        </p:nvSpPr>
        <p:spPr>
          <a:xfrm>
            <a:off x="1305366" y="1382255"/>
            <a:ext cx="159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4. Simple Display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A9B42F-F51F-4F89-A1F3-CD2F4EFD6324}"/>
              </a:ext>
            </a:extLst>
          </p:cNvPr>
          <p:cNvSpPr txBox="1"/>
          <p:nvPr/>
        </p:nvSpPr>
        <p:spPr>
          <a:xfrm>
            <a:off x="1093871" y="241209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1. Air inlet adaptor (Cyclone)</a:t>
            </a:r>
            <a:endParaRPr lang="en-SG" sz="12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14E797-2685-4AD9-9F46-82E81787B0E3}"/>
              </a:ext>
            </a:extLst>
          </p:cNvPr>
          <p:cNvSpPr/>
          <p:nvPr/>
        </p:nvSpPr>
        <p:spPr>
          <a:xfrm rot="16200000">
            <a:off x="2027503" y="419398"/>
            <a:ext cx="142503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98A66A-28D0-47A1-A88B-4D277A9A3DAD}"/>
              </a:ext>
            </a:extLst>
          </p:cNvPr>
          <p:cNvSpPr txBox="1"/>
          <p:nvPr/>
        </p:nvSpPr>
        <p:spPr>
          <a:xfrm rot="16200000">
            <a:off x="1936439" y="729931"/>
            <a:ext cx="331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5</a:t>
            </a:r>
            <a:endParaRPr lang="en-SG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E1AD55-88FF-4B84-995E-87206F7C8CF5}"/>
              </a:ext>
            </a:extLst>
          </p:cNvPr>
          <p:cNvSpPr/>
          <p:nvPr/>
        </p:nvSpPr>
        <p:spPr>
          <a:xfrm>
            <a:off x="1905832" y="914045"/>
            <a:ext cx="391628" cy="3537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455C15-5F83-4B84-9811-CFA039D9BF15}"/>
              </a:ext>
            </a:extLst>
          </p:cNvPr>
          <p:cNvSpPr/>
          <p:nvPr/>
        </p:nvSpPr>
        <p:spPr>
          <a:xfrm>
            <a:off x="1305366" y="1949342"/>
            <a:ext cx="1758683" cy="210769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E7A766-B0D3-43CE-97F0-C5E67548FB34}"/>
              </a:ext>
            </a:extLst>
          </p:cNvPr>
          <p:cNvSpPr/>
          <p:nvPr/>
        </p:nvSpPr>
        <p:spPr>
          <a:xfrm rot="16200000">
            <a:off x="1880496" y="383394"/>
            <a:ext cx="516367" cy="93610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BEB829-24B1-4226-A844-92BE8AB14FF0}"/>
              </a:ext>
            </a:extLst>
          </p:cNvPr>
          <p:cNvSpPr txBox="1"/>
          <p:nvPr/>
        </p:nvSpPr>
        <p:spPr>
          <a:xfrm>
            <a:off x="2731709" y="3758978"/>
            <a:ext cx="4236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ym typeface="Wingdings" panose="05000000000000000000" pitchFamily="2" charset="2"/>
              </a:rPr>
              <a:t>(1)</a:t>
            </a:r>
            <a:r>
              <a:rPr lang="en-US" sz="1200" dirty="0"/>
              <a:t> </a:t>
            </a:r>
            <a:endParaRPr lang="en-SG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964BD8-06A8-4D0F-AE98-255A4587B349}"/>
              </a:ext>
            </a:extLst>
          </p:cNvPr>
          <p:cNvSpPr txBox="1"/>
          <p:nvPr/>
        </p:nvSpPr>
        <p:spPr>
          <a:xfrm>
            <a:off x="2318971" y="865070"/>
            <a:ext cx="4236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ym typeface="Wingdings" panose="05000000000000000000" pitchFamily="2" charset="2"/>
              </a:rPr>
              <a:t>(2)</a:t>
            </a:r>
            <a:r>
              <a:rPr lang="en-US" sz="1200" dirty="0"/>
              <a:t> </a:t>
            </a:r>
            <a:endParaRPr lang="en-SG" sz="12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283027" y="3321586"/>
            <a:ext cx="5657161" cy="5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5761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TAR PPT Template 10042012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2018</Words>
  <Application>Microsoft Office PowerPoint</Application>
  <PresentationFormat>On-screen Show (16:9)</PresentationFormat>
  <Paragraphs>249</Paragraphs>
  <Slides>18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Open Sans</vt:lpstr>
      <vt:lpstr>Calibri</vt:lpstr>
      <vt:lpstr>Roboto</vt:lpstr>
      <vt:lpstr>Arial</vt:lpstr>
      <vt:lpstr>Wingdings</vt:lpstr>
      <vt:lpstr>ASTAR PPT Template 10042012</vt:lpstr>
      <vt:lpstr>PowerPoint Presentation</vt:lpstr>
      <vt:lpstr>Water quality monitoring for pathogens: E. coli and Legionella </vt:lpstr>
      <vt:lpstr>People involved in this project</vt:lpstr>
      <vt:lpstr>Bacterial Acceptance Criteria </vt:lpstr>
      <vt:lpstr>Conventional method of detection: Water specimen type </vt:lpstr>
      <vt:lpstr>Biofilm Swab: Commercially Available kit </vt:lpstr>
      <vt:lpstr>Conventional method of detection : Air sampling Bioaerosol</vt:lpstr>
      <vt:lpstr>PowerPoint Presentation</vt:lpstr>
      <vt:lpstr>Portable Device for Aerosol Sample </vt:lpstr>
      <vt:lpstr>Other proposed methods from Sample Preparation </vt:lpstr>
      <vt:lpstr>PowerPoint Presentation</vt:lpstr>
      <vt:lpstr>E. coli Updates – Targeting All E. coli Strains</vt:lpstr>
      <vt:lpstr>General Information on Pathogenic E. coli</vt:lpstr>
      <vt:lpstr>Assay development Targeting O157:H7 </vt:lpstr>
      <vt:lpstr>E. Coli Updates - O157:H7 Primer Screening for Eae (Ver 1 &amp; 2)</vt:lpstr>
      <vt:lpstr>Literature Review</vt:lpstr>
      <vt:lpstr>PowerPoint Presentation</vt:lpstr>
      <vt:lpstr>Biofilm Swab: Commercially Available kit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ASTAR CORP COMMS</dc:creator>
  <cp:lastModifiedBy>Ken LIOU Cheng Kang</cp:lastModifiedBy>
  <cp:revision>7</cp:revision>
  <dcterms:created xsi:type="dcterms:W3CDTF">2014-03-27T05:25:01Z</dcterms:created>
  <dcterms:modified xsi:type="dcterms:W3CDTF">2022-04-19T01:56:17Z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0x0101007975D056328F844E94736683623D6AFD</vt:lpwstr>
  </property>
</Properties>
</file>